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84" r:id="rId4"/>
    <p:sldId id="296" r:id="rId5"/>
    <p:sldId id="285" r:id="rId6"/>
    <p:sldId id="261" r:id="rId7"/>
    <p:sldId id="297" r:id="rId8"/>
    <p:sldId id="312" r:id="rId9"/>
    <p:sldId id="298" r:id="rId10"/>
    <p:sldId id="305" r:id="rId11"/>
    <p:sldId id="306" r:id="rId12"/>
    <p:sldId id="307" r:id="rId13"/>
    <p:sldId id="301" r:id="rId14"/>
    <p:sldId id="308" r:id="rId15"/>
    <p:sldId id="309" r:id="rId16"/>
    <p:sldId id="300" r:id="rId17"/>
    <p:sldId id="310" r:id="rId18"/>
    <p:sldId id="313" r:id="rId19"/>
    <p:sldId id="303" r:id="rId20"/>
    <p:sldId id="314" r:id="rId21"/>
    <p:sldId id="286" r:id="rId22"/>
    <p:sldId id="270" r:id="rId23"/>
    <p:sldId id="268" r:id="rId24"/>
    <p:sldId id="29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CBC5"/>
    <a:srgbClr val="FFC000"/>
    <a:srgbClr val="29B9A6"/>
    <a:srgbClr val="F8D35E"/>
    <a:srgbClr val="0089D1"/>
    <a:srgbClr val="F47264"/>
    <a:srgbClr val="144C74"/>
    <a:srgbClr val="1B6AA3"/>
    <a:srgbClr val="FFC20F"/>
    <a:srgbClr val="145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autoAdjust="0"/>
    <p:restoredTop sz="94660"/>
  </p:normalViewPr>
  <p:slideViewPr>
    <p:cSldViewPr snapToGrid="0">
      <p:cViewPr varScale="1">
        <p:scale>
          <a:sx n="70" d="100"/>
          <a:sy n="70" d="100"/>
        </p:scale>
        <p:origin x="912" y="72"/>
      </p:cViewPr>
      <p:guideLst>
        <p:guide orient="horz" pos="2160"/>
        <p:guide pos="3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663DD89-DA72-4956-8961-85B6562EBFBE}" type="datetimeFigureOut">
              <a:rPr lang="zh-CN" altLang="en-US" smtClean="0"/>
              <a:pPr/>
              <a:t>2016/11/10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3DD89-DA72-4956-8961-85B6562EBFBE}" type="datetimeFigureOut">
              <a:rPr lang="zh-CN" altLang="en-US" smtClean="0"/>
              <a:pPr/>
              <a:t>2016/11/10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C8F1E-C324-4ECD-9D66-17513A2AE6B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等腰三角形 14"/>
          <p:cNvSpPr/>
          <p:nvPr/>
        </p:nvSpPr>
        <p:spPr>
          <a:xfrm rot="12600000">
            <a:off x="2066076" y="3131754"/>
            <a:ext cx="3440323" cy="2965796"/>
          </a:xfrm>
          <a:prstGeom prst="triangle">
            <a:avLst/>
          </a:prstGeom>
          <a:noFill/>
          <a:ln w="19050">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966759">
            <a:off x="4128595" y="-355492"/>
            <a:ext cx="6338769" cy="546445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3945919">
            <a:off x="10303310" y="4034318"/>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1" name="等腰三角形 20"/>
          <p:cNvSpPr/>
          <p:nvPr/>
        </p:nvSpPr>
        <p:spPr>
          <a:xfrm rot="8598772">
            <a:off x="10372801" y="5007513"/>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2" name="等腰三角形 21"/>
          <p:cNvSpPr/>
          <p:nvPr/>
        </p:nvSpPr>
        <p:spPr>
          <a:xfrm rot="8598772">
            <a:off x="10879854" y="494629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nvGrpSpPr>
          <p:cNvPr id="46" name="组合 45"/>
          <p:cNvGrpSpPr/>
          <p:nvPr/>
        </p:nvGrpSpPr>
        <p:grpSpPr>
          <a:xfrm rot="7938589">
            <a:off x="9932817" y="4575168"/>
            <a:ext cx="1368693" cy="1257291"/>
            <a:chOff x="1145739" y="762009"/>
            <a:chExt cx="1001675" cy="920146"/>
          </a:xfrm>
        </p:grpSpPr>
        <p:sp>
          <p:nvSpPr>
            <p:cNvPr id="48"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9" name="椭圆 48"/>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13953573">
            <a:off x="3028233" y="2846994"/>
            <a:ext cx="848663" cy="779588"/>
            <a:chOff x="1145739" y="762009"/>
            <a:chExt cx="1001675" cy="920146"/>
          </a:xfrm>
        </p:grpSpPr>
        <p:sp>
          <p:nvSpPr>
            <p:cNvPr id="35" name="等腰三角形 34"/>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6" name="椭圆 3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544788" y="2451150"/>
            <a:ext cx="8100138" cy="1138773"/>
          </a:xfrm>
          <a:prstGeom prst="rect">
            <a:avLst/>
          </a:prstGeom>
          <a:noFill/>
        </p:spPr>
        <p:txBody>
          <a:bodyPr wrap="square" rtlCol="0">
            <a:spAutoFit/>
          </a:bodyPr>
          <a:lstStyle/>
          <a:p>
            <a:r>
              <a:rPr lang="zh-CN" altLang="en-US" sz="4000" dirty="0" smtClean="0">
                <a:solidFill>
                  <a:schemeClr val="bg1"/>
                </a:solidFill>
                <a:latin typeface="迷你简汉真广标" panose="02010609000101010101" pitchFamily="49" charset="-122"/>
                <a:ea typeface="迷你简汉真广标" panose="02010609000101010101" pitchFamily="49" charset="-122"/>
              </a:rPr>
              <a:t>消防应急值守与综合信息管理系统</a:t>
            </a:r>
            <a:endParaRPr lang="en-US" altLang="zh-CN" sz="4000" dirty="0" smtClean="0">
              <a:solidFill>
                <a:schemeClr val="bg1"/>
              </a:solidFill>
              <a:latin typeface="迷你简汉真广标" panose="02010609000101010101" pitchFamily="49" charset="-122"/>
              <a:ea typeface="迷你简汉真广标" panose="02010609000101010101" pitchFamily="49" charset="-122"/>
            </a:endParaRPr>
          </a:p>
          <a:p>
            <a:r>
              <a:rPr lang="en-US" altLang="zh-CN" sz="2800" dirty="0" smtClean="0">
                <a:solidFill>
                  <a:schemeClr val="bg1"/>
                </a:solidFill>
                <a:latin typeface="迷你简汉真广标" panose="02010609000101010101" pitchFamily="49" charset="-122"/>
                <a:ea typeface="迷你简汉真广标" panose="02010609000101010101" pitchFamily="49" charset="-122"/>
              </a:rPr>
              <a:t>			 </a:t>
            </a:r>
            <a:r>
              <a:rPr lang="zh-CN" altLang="en-US" sz="2800" dirty="0" smtClean="0">
                <a:solidFill>
                  <a:schemeClr val="bg1"/>
                </a:solidFill>
                <a:latin typeface="迷你简汉真广标" panose="02010609000101010101" pitchFamily="49" charset="-122"/>
                <a:ea typeface="迷你简汉真广标" panose="02010609000101010101" pitchFamily="49" charset="-122"/>
              </a:rPr>
              <a:t>中期答辩</a:t>
            </a:r>
            <a:endParaRPr lang="zh-CN" altLang="en-US" sz="2800" dirty="0">
              <a:solidFill>
                <a:schemeClr val="bg1"/>
              </a:solidFill>
              <a:latin typeface="迷你简汉真广标" panose="02010609000101010101" pitchFamily="49" charset="-122"/>
              <a:ea typeface="迷你简汉真广标" panose="02010609000101010101" pitchFamily="49" charset="-122"/>
            </a:endParaRPr>
          </a:p>
        </p:txBody>
      </p:sp>
      <p:grpSp>
        <p:nvGrpSpPr>
          <p:cNvPr id="16" name="组合 15"/>
          <p:cNvGrpSpPr/>
          <p:nvPr/>
        </p:nvGrpSpPr>
        <p:grpSpPr>
          <a:xfrm>
            <a:off x="912737" y="565770"/>
            <a:ext cx="3097450" cy="2152130"/>
            <a:chOff x="912737" y="565770"/>
            <a:chExt cx="3097450" cy="2152130"/>
          </a:xfrm>
        </p:grpSpPr>
        <p:sp>
          <p:nvSpPr>
            <p:cNvPr id="17" name="等腰三角形 16"/>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8" name="等腰三角形 17"/>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9" name="等腰三角形 18"/>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12" name="等腰三角形 11"/>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4" name="等腰三角形 2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6" name="椭圆 25"/>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8977127">
              <a:off x="3563479" y="1987179"/>
              <a:ext cx="446708" cy="334617"/>
              <a:chOff x="2822785" y="1265179"/>
              <a:chExt cx="930073" cy="696693"/>
            </a:xfrm>
          </p:grpSpPr>
          <p:sp>
            <p:nvSpPr>
              <p:cNvPr id="76" name="等腰三角形 75"/>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78" name="等腰三角形 77"/>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sp>
        <p:nvSpPr>
          <p:cNvPr id="32" name="文本框 31"/>
          <p:cNvSpPr txBox="1"/>
          <p:nvPr/>
        </p:nvSpPr>
        <p:spPr>
          <a:xfrm>
            <a:off x="6908443" y="3711960"/>
            <a:ext cx="2178802" cy="923330"/>
          </a:xfrm>
          <a:prstGeom prst="rect">
            <a:avLst/>
          </a:prstGeom>
          <a:noFill/>
        </p:spPr>
        <p:txBody>
          <a:bodyPr wrap="none" rtlCol="0">
            <a:spAutoFit/>
          </a:bodyPr>
          <a:lstStyle/>
          <a:p>
            <a:pPr algn="r"/>
            <a:r>
              <a:rPr kumimoji="1" lang="zh-CN" altLang="en-US" dirty="0" smtClean="0">
                <a:solidFill>
                  <a:schemeClr val="bg1"/>
                </a:solidFill>
                <a:latin typeface="Microsoft YaHei" charset="0"/>
                <a:ea typeface="Microsoft YaHei" charset="0"/>
                <a:cs typeface="Microsoft YaHei" charset="0"/>
              </a:rPr>
              <a:t>西南交通大学</a:t>
            </a:r>
          </a:p>
          <a:p>
            <a:pPr algn="r"/>
            <a:r>
              <a:rPr kumimoji="1" lang="en-US" altLang="zh-CN" dirty="0" smtClean="0">
                <a:solidFill>
                  <a:schemeClr val="bg1"/>
                </a:solidFill>
                <a:latin typeface="Microsoft YaHei" charset="0"/>
                <a:ea typeface="Microsoft YaHei" charset="0"/>
                <a:cs typeface="Microsoft YaHei" charset="0"/>
              </a:rPr>
              <a:t>SRTP</a:t>
            </a:r>
            <a:r>
              <a:rPr kumimoji="1" lang="zh-CN" altLang="en-US" dirty="0" smtClean="0">
                <a:solidFill>
                  <a:schemeClr val="bg1"/>
                </a:solidFill>
                <a:latin typeface="Microsoft YaHei" charset="0"/>
                <a:ea typeface="Microsoft YaHei" charset="0"/>
                <a:cs typeface="Microsoft YaHei" charset="0"/>
              </a:rPr>
              <a:t>陈卓然项目组</a:t>
            </a:r>
          </a:p>
          <a:p>
            <a:pPr algn="r"/>
            <a:r>
              <a:rPr kumimoji="1" lang="zh-CN" altLang="en-US" dirty="0" smtClean="0">
                <a:solidFill>
                  <a:schemeClr val="bg1"/>
                </a:solidFill>
                <a:latin typeface="Microsoft YaHei" charset="0"/>
                <a:ea typeface="Microsoft YaHei" charset="0"/>
                <a:cs typeface="Microsoft YaHei" charset="0"/>
              </a:rPr>
              <a:t>指导老师 </a:t>
            </a:r>
            <a:r>
              <a:rPr kumimoji="1" lang="zh-CN" altLang="en-US" dirty="0">
                <a:solidFill>
                  <a:schemeClr val="bg1"/>
                </a:solidFill>
                <a:latin typeface="Microsoft YaHei" charset="0"/>
                <a:ea typeface="Microsoft YaHei" charset="0"/>
                <a:cs typeface="Microsoft YaHei" charset="0"/>
              </a:rPr>
              <a:t>何太军</a:t>
            </a:r>
            <a:endParaRPr kumimoji="1" lang="zh-CN" altLang="en-US" dirty="0" smtClean="0">
              <a:solidFill>
                <a:schemeClr val="bg1"/>
              </a:solidFill>
              <a:latin typeface="Microsoft YaHei" charset="0"/>
              <a:ea typeface="Microsoft YaHei" charset="0"/>
              <a:cs typeface="Microsoft YaHei"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zh-CN" altLang="en-US" dirty="0">
                <a:solidFill>
                  <a:schemeClr val="bg1"/>
                </a:solidFill>
                <a:latin typeface="微软雅黑" pitchFamily="34" charset="-122"/>
                <a:ea typeface="微软雅黑" pitchFamily="34" charset="-122"/>
              </a:rPr>
              <a:t>成功登录进入信息管理系统后，消防队的后台管理人员即可开始进行工作，目前我们的系统可以实现以下几个功能：</a:t>
            </a:r>
            <a:endParaRPr lang="en-US" altLang="zh-CN" dirty="0">
              <a:solidFill>
                <a:schemeClr val="bg1"/>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1678675" y="1534064"/>
            <a:ext cx="8947495" cy="5030509"/>
          </a:xfrm>
          <a:prstGeom prst="rect">
            <a:avLst/>
          </a:prstGeom>
        </p:spPr>
      </p:pic>
      <p:pic>
        <p:nvPicPr>
          <p:cNvPr id="2" name="图片 1"/>
          <p:cNvPicPr>
            <a:picLocks noChangeAspect="1"/>
          </p:cNvPicPr>
          <p:nvPr/>
        </p:nvPicPr>
        <p:blipFill>
          <a:blip r:embed="rId3"/>
          <a:stretch>
            <a:fillRect/>
          </a:stretch>
        </p:blipFill>
        <p:spPr>
          <a:xfrm>
            <a:off x="0" y="6821"/>
            <a:ext cx="12192000" cy="6854653"/>
          </a:xfrm>
          <a:prstGeom prst="rect">
            <a:avLst/>
          </a:prstGeom>
        </p:spPr>
      </p:pic>
    </p:spTree>
    <p:extLst>
      <p:ext uri="{BB962C8B-B14F-4D97-AF65-F5344CB8AC3E}">
        <p14:creationId xmlns:p14="http://schemas.microsoft.com/office/powerpoint/2010/main" val="11686115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en-US" altLang="zh-CN" dirty="0">
                <a:solidFill>
                  <a:schemeClr val="bg1"/>
                </a:solidFill>
                <a:latin typeface="微软雅黑" pitchFamily="34" charset="-122"/>
                <a:ea typeface="微软雅黑" pitchFamily="34" charset="-122"/>
              </a:rPr>
              <a:t>1</a:t>
            </a:r>
            <a:r>
              <a:rPr lang="zh-CN" altLang="en-US" dirty="0">
                <a:solidFill>
                  <a:schemeClr val="bg1"/>
                </a:solidFill>
                <a:latin typeface="微软雅黑" pitchFamily="34" charset="-122"/>
                <a:ea typeface="微软雅黑" pitchFamily="34" charset="-122"/>
              </a:rPr>
              <a:t>、向网站首页发布信息</a:t>
            </a:r>
            <a:r>
              <a:rPr lang="zh-CN" altLang="en-US" dirty="0" smtClean="0">
                <a:solidFill>
                  <a:schemeClr val="bg1"/>
                </a:solidFill>
                <a:latin typeface="微软雅黑" pitchFamily="34" charset="-122"/>
                <a:ea typeface="微软雅黑" pitchFamily="34" charset="-122"/>
                <a:sym typeface="Wingdings" pitchFamily="2" charset="2"/>
              </a:rPr>
              <a:t>：如下</a:t>
            </a:r>
            <a:r>
              <a:rPr lang="zh-CN" altLang="en-US" dirty="0">
                <a:solidFill>
                  <a:schemeClr val="bg1"/>
                </a:solidFill>
                <a:latin typeface="微软雅黑" pitchFamily="34" charset="-122"/>
                <a:ea typeface="微软雅黑" pitchFamily="34" charset="-122"/>
                <a:sym typeface="Wingdings" pitchFamily="2" charset="2"/>
              </a:rPr>
              <a:t>图所示，通过该功能我们可以发布各种通知、紧急消息、新闻等信息让消防队内的如人员知晓。</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4" name="图片 3"/>
          <p:cNvPicPr>
            <a:picLocks noChangeAspect="1"/>
          </p:cNvPicPr>
          <p:nvPr/>
        </p:nvPicPr>
        <p:blipFill>
          <a:blip r:embed="rId3"/>
          <a:stretch>
            <a:fillRect/>
          </a:stretch>
        </p:blipFill>
        <p:spPr>
          <a:xfrm>
            <a:off x="0" y="0"/>
            <a:ext cx="12197952" cy="6858000"/>
          </a:xfrm>
          <a:prstGeom prst="rect">
            <a:avLst/>
          </a:prstGeom>
        </p:spPr>
      </p:pic>
    </p:spTree>
    <p:extLst>
      <p:ext uri="{BB962C8B-B14F-4D97-AF65-F5344CB8AC3E}">
        <p14:creationId xmlns:p14="http://schemas.microsoft.com/office/powerpoint/2010/main" val="42326927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en-US" altLang="zh-CN" dirty="0">
                <a:solidFill>
                  <a:schemeClr val="bg1"/>
                </a:solidFill>
                <a:latin typeface="微软雅黑" pitchFamily="34" charset="-122"/>
                <a:ea typeface="微软雅黑" pitchFamily="34" charset="-122"/>
              </a:rPr>
              <a:t>1</a:t>
            </a:r>
            <a:r>
              <a:rPr lang="zh-CN" altLang="en-US" dirty="0">
                <a:solidFill>
                  <a:schemeClr val="bg1"/>
                </a:solidFill>
                <a:latin typeface="微软雅黑" pitchFamily="34" charset="-122"/>
                <a:ea typeface="微软雅黑" pitchFamily="34" charset="-122"/>
              </a:rPr>
              <a:t>、向网站首页发布信息</a:t>
            </a:r>
            <a:r>
              <a:rPr lang="zh-CN" altLang="en-US" dirty="0" smtClean="0">
                <a:solidFill>
                  <a:schemeClr val="bg1"/>
                </a:solidFill>
                <a:latin typeface="微软雅黑" pitchFamily="34" charset="-122"/>
                <a:ea typeface="微软雅黑" pitchFamily="34" charset="-122"/>
                <a:sym typeface="Wingdings" pitchFamily="2" charset="2"/>
              </a:rPr>
              <a:t>：如下</a:t>
            </a:r>
            <a:r>
              <a:rPr lang="zh-CN" altLang="en-US" dirty="0">
                <a:solidFill>
                  <a:schemeClr val="bg1"/>
                </a:solidFill>
                <a:latin typeface="微软雅黑" pitchFamily="34" charset="-122"/>
                <a:ea typeface="微软雅黑" pitchFamily="34" charset="-122"/>
                <a:sym typeface="Wingdings" pitchFamily="2" charset="2"/>
              </a:rPr>
              <a:t>图所示</a:t>
            </a:r>
            <a:r>
              <a:rPr lang="zh-CN" altLang="en-US" dirty="0" smtClean="0">
                <a:solidFill>
                  <a:schemeClr val="bg1"/>
                </a:solidFill>
                <a:latin typeface="微软雅黑" pitchFamily="34" charset="-122"/>
                <a:ea typeface="微软雅黑" pitchFamily="34" charset="-122"/>
                <a:sym typeface="Wingdings" pitchFamily="2" charset="2"/>
              </a:rPr>
              <a:t>，进行首页信息的修改。</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5" name="图片 4"/>
          <p:cNvPicPr>
            <a:picLocks noChangeAspect="1"/>
          </p:cNvPicPr>
          <p:nvPr/>
        </p:nvPicPr>
        <p:blipFill>
          <a:blip r:embed="rId3"/>
          <a:stretch>
            <a:fillRect/>
          </a:stretch>
        </p:blipFill>
        <p:spPr>
          <a:xfrm>
            <a:off x="0" y="0"/>
            <a:ext cx="12197952" cy="6858000"/>
          </a:xfrm>
          <a:prstGeom prst="rect">
            <a:avLst/>
          </a:prstGeom>
        </p:spPr>
      </p:pic>
    </p:spTree>
    <p:extLst>
      <p:ext uri="{BB962C8B-B14F-4D97-AF65-F5344CB8AC3E}">
        <p14:creationId xmlns:p14="http://schemas.microsoft.com/office/powerpoint/2010/main" val="32658198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65471"/>
            <a:ext cx="10515600" cy="5911492"/>
          </a:xfrm>
        </p:spPr>
        <p:txBody>
          <a:bodyPr/>
          <a:lstStyle/>
          <a:p>
            <a:r>
              <a:rPr lang="en-US" altLang="zh-CN" dirty="0">
                <a:solidFill>
                  <a:schemeClr val="bg1"/>
                </a:solidFill>
                <a:latin typeface="微软雅黑" pitchFamily="34" charset="-122"/>
                <a:ea typeface="微软雅黑" pitchFamily="34" charset="-122"/>
              </a:rPr>
              <a:t>2</a:t>
            </a:r>
            <a:r>
              <a:rPr lang="zh-CN" altLang="en-US"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用户信息管理</a:t>
            </a:r>
            <a:r>
              <a:rPr lang="zh-CN" altLang="en-US" dirty="0" smtClean="0">
                <a:solidFill>
                  <a:schemeClr val="bg1"/>
                </a:solidFill>
                <a:latin typeface="微软雅黑" pitchFamily="34" charset="-122"/>
                <a:ea typeface="微软雅黑" pitchFamily="34" charset="-122"/>
                <a:sym typeface="Wingdings" pitchFamily="2" charset="2"/>
              </a:rPr>
              <a:t>：（展示）</a:t>
            </a:r>
            <a:endParaRPr lang="en-US" altLang="zh-CN" dirty="0" smtClean="0">
              <a:solidFill>
                <a:schemeClr val="bg1"/>
              </a:solidFill>
              <a:latin typeface="微软雅黑" pitchFamily="34" charset="-122"/>
              <a:ea typeface="微软雅黑" pitchFamily="34" charset="-122"/>
              <a:sym typeface="Wingdings" pitchFamily="2" charset="2"/>
            </a:endParaRPr>
          </a:p>
          <a:p>
            <a:r>
              <a:rPr lang="zh-CN" altLang="en-US" dirty="0" smtClean="0">
                <a:solidFill>
                  <a:schemeClr val="bg1"/>
                </a:solidFill>
                <a:latin typeface="微软雅黑" pitchFamily="34" charset="-122"/>
                <a:ea typeface="微软雅黑" pitchFamily="34" charset="-122"/>
                <a:sym typeface="Wingdings" pitchFamily="2" charset="2"/>
              </a:rPr>
              <a:t>如图所示，通过该功能，我们可以实现对数据库的修改，这样对应我们就能实现</a:t>
            </a:r>
            <a:r>
              <a:rPr lang="zh-CN" altLang="en-US" b="1" dirty="0" smtClean="0">
                <a:solidFill>
                  <a:schemeClr val="bg1"/>
                </a:solidFill>
                <a:latin typeface="微软雅黑" pitchFamily="34" charset="-122"/>
                <a:ea typeface="微软雅黑" pitchFamily="34" charset="-122"/>
              </a:rPr>
              <a:t>人员信息管理</a:t>
            </a:r>
            <a:r>
              <a:rPr lang="zh-CN" altLang="en-US" dirty="0" smtClean="0">
                <a:solidFill>
                  <a:schemeClr val="bg1"/>
                </a:solidFill>
                <a:latin typeface="微软雅黑" pitchFamily="34" charset="-122"/>
                <a:ea typeface="微软雅黑" pitchFamily="34" charset="-122"/>
                <a:sym typeface="Wingdings" pitchFamily="2" charset="2"/>
              </a:rPr>
              <a:t>。可以创建新的帐号分配给他人，也可以进行账户的删除、密码修改、信息修改等功能。</a:t>
            </a:r>
            <a:endParaRPr lang="zh-CN" altLang="en-US" b="1" dirty="0" smtClean="0">
              <a:solidFill>
                <a:schemeClr val="bg1"/>
              </a:solidFill>
              <a:latin typeface="微软雅黑" pitchFamily="34" charset="-122"/>
              <a:ea typeface="微软雅黑" pitchFamily="34" charset="-122"/>
            </a:endParaRPr>
          </a:p>
          <a:p>
            <a:pPr>
              <a:buNone/>
            </a:pPr>
            <a:r>
              <a:rPr lang="zh-CN" altLang="en-US" dirty="0" smtClean="0">
                <a:solidFill>
                  <a:schemeClr val="bg1"/>
                </a:solidFill>
                <a:latin typeface="微软雅黑" pitchFamily="34" charset="-122"/>
                <a:ea typeface="微软雅黑" pitchFamily="34" charset="-122"/>
                <a:sym typeface="Wingdings" pitchFamily="2" charset="2"/>
              </a:rPr>
              <a:t>   </a:t>
            </a:r>
            <a:endParaRPr lang="zh-CN" altLang="en-US" b="1" dirty="0" smtClean="0">
              <a:solidFill>
                <a:schemeClr val="bg1"/>
              </a:solidFill>
              <a:latin typeface="微软雅黑" pitchFamily="34" charset="-122"/>
              <a:ea typeface="微软雅黑" pitchFamily="34" charset="-122"/>
            </a:endParaRPr>
          </a:p>
          <a:p>
            <a:endParaRPr lang="zh-CN" altLang="en-US" b="1" dirty="0" smtClean="0">
              <a:solidFill>
                <a:schemeClr val="bg1"/>
              </a:solidFill>
              <a:latin typeface="微软雅黑" pitchFamily="34" charset="-122"/>
              <a:ea typeface="微软雅黑" pitchFamily="34" charset="-122"/>
            </a:endParaRPr>
          </a:p>
          <a:p>
            <a:endParaRPr lang="zh-CN" altLang="en-US" b="1"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sym typeface="Wingdings" pitchFamily="2" charset="2"/>
            </a:endParaRPr>
          </a:p>
          <a:p>
            <a:endParaRPr lang="zh-CN" altLang="en-US" dirty="0"/>
          </a:p>
        </p:txBody>
      </p:sp>
      <p:sp>
        <p:nvSpPr>
          <p:cNvPr id="5" name="Down Arrow Callout 144"/>
          <p:cNvSpPr/>
          <p:nvPr/>
        </p:nvSpPr>
        <p:spPr>
          <a:xfrm flipV="1">
            <a:off x="4797332" y="3960403"/>
            <a:ext cx="2790115" cy="1778259"/>
          </a:xfrm>
          <a:prstGeom prst="downArrowCallout">
            <a:avLst>
              <a:gd name="adj1" fmla="val 25776"/>
              <a:gd name="adj2" fmla="val 9254"/>
              <a:gd name="adj3" fmla="val 9254"/>
              <a:gd name="adj4" fmla="val 90746"/>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ev01"/>
          <p:cNvSpPr>
            <a:spLocks noChangeAspect="1"/>
          </p:cNvSpPr>
          <p:nvPr/>
        </p:nvSpPr>
        <p:spPr>
          <a:xfrm>
            <a:off x="6065959" y="3699854"/>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7" name="Sev01"/>
          <p:cNvSpPr>
            <a:spLocks noChangeAspect="1"/>
          </p:cNvSpPr>
          <p:nvPr/>
        </p:nvSpPr>
        <p:spPr>
          <a:xfrm>
            <a:off x="5730387" y="2660755"/>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grpSp>
        <p:nvGrpSpPr>
          <p:cNvPr id="8" name="Group 71"/>
          <p:cNvGrpSpPr>
            <a:grpSpLocks noChangeAspect="1"/>
          </p:cNvGrpSpPr>
          <p:nvPr/>
        </p:nvGrpSpPr>
        <p:grpSpPr bwMode="auto">
          <a:xfrm>
            <a:off x="5913183" y="2851615"/>
            <a:ext cx="576624" cy="576033"/>
            <a:chOff x="3349" y="1673"/>
            <a:chExt cx="977" cy="976"/>
          </a:xfrm>
          <a:solidFill>
            <a:schemeClr val="bg1"/>
          </a:solidFill>
        </p:grpSpPr>
        <p:sp>
          <p:nvSpPr>
            <p:cNvPr id="9" name="Freeform 72"/>
            <p:cNvSpPr>
              <a:spLocks noEditPoints="1"/>
            </p:cNvSpPr>
            <p:nvPr/>
          </p:nvSpPr>
          <p:spPr bwMode="auto">
            <a:xfrm>
              <a:off x="3349" y="1673"/>
              <a:ext cx="977" cy="976"/>
            </a:xfrm>
            <a:custGeom>
              <a:avLst/>
              <a:gdLst>
                <a:gd name="T0" fmla="*/ 338 w 411"/>
                <a:gd name="T1" fmla="*/ 69 h 410"/>
                <a:gd name="T2" fmla="*/ 104 w 411"/>
                <a:gd name="T3" fmla="*/ 59 h 410"/>
                <a:gd name="T4" fmla="*/ 70 w 411"/>
                <a:gd name="T5" fmla="*/ 74 h 410"/>
                <a:gd name="T6" fmla="*/ 92 w 411"/>
                <a:gd name="T7" fmla="*/ 63 h 410"/>
                <a:gd name="T8" fmla="*/ 112 w 411"/>
                <a:gd name="T9" fmla="*/ 47 h 410"/>
                <a:gd name="T10" fmla="*/ 99 w 411"/>
                <a:gd name="T11" fmla="*/ 363 h 410"/>
                <a:gd name="T12" fmla="*/ 84 w 411"/>
                <a:gd name="T13" fmla="*/ 342 h 410"/>
                <a:gd name="T14" fmla="*/ 26 w 411"/>
                <a:gd name="T15" fmla="*/ 171 h 410"/>
                <a:gd name="T16" fmla="*/ 56 w 411"/>
                <a:gd name="T17" fmla="*/ 224 h 410"/>
                <a:gd name="T18" fmla="*/ 87 w 411"/>
                <a:gd name="T19" fmla="*/ 278 h 410"/>
                <a:gd name="T20" fmla="*/ 123 w 411"/>
                <a:gd name="T21" fmla="*/ 339 h 410"/>
                <a:gd name="T22" fmla="*/ 145 w 411"/>
                <a:gd name="T23" fmla="*/ 381 h 410"/>
                <a:gd name="T24" fmla="*/ 145 w 411"/>
                <a:gd name="T25" fmla="*/ 358 h 410"/>
                <a:gd name="T26" fmla="*/ 155 w 411"/>
                <a:gd name="T27" fmla="*/ 307 h 410"/>
                <a:gd name="T28" fmla="*/ 160 w 411"/>
                <a:gd name="T29" fmla="*/ 264 h 410"/>
                <a:gd name="T30" fmla="*/ 134 w 411"/>
                <a:gd name="T31" fmla="*/ 240 h 410"/>
                <a:gd name="T32" fmla="*/ 83 w 411"/>
                <a:gd name="T33" fmla="*/ 223 h 410"/>
                <a:gd name="T34" fmla="*/ 62 w 411"/>
                <a:gd name="T35" fmla="*/ 218 h 410"/>
                <a:gd name="T36" fmla="*/ 63 w 411"/>
                <a:gd name="T37" fmla="*/ 185 h 410"/>
                <a:gd name="T38" fmla="*/ 85 w 411"/>
                <a:gd name="T39" fmla="*/ 184 h 410"/>
                <a:gd name="T40" fmla="*/ 124 w 411"/>
                <a:gd name="T41" fmla="*/ 161 h 410"/>
                <a:gd name="T42" fmla="*/ 137 w 411"/>
                <a:gd name="T43" fmla="*/ 132 h 410"/>
                <a:gd name="T44" fmla="*/ 117 w 411"/>
                <a:gd name="T45" fmla="*/ 111 h 410"/>
                <a:gd name="T46" fmla="*/ 91 w 411"/>
                <a:gd name="T47" fmla="*/ 110 h 410"/>
                <a:gd name="T48" fmla="*/ 134 w 411"/>
                <a:gd name="T49" fmla="*/ 89 h 410"/>
                <a:gd name="T50" fmla="*/ 144 w 411"/>
                <a:gd name="T51" fmla="*/ 101 h 410"/>
                <a:gd name="T52" fmla="*/ 123 w 411"/>
                <a:gd name="T53" fmla="*/ 64 h 410"/>
                <a:gd name="T54" fmla="*/ 116 w 411"/>
                <a:gd name="T55" fmla="*/ 65 h 410"/>
                <a:gd name="T56" fmla="*/ 159 w 411"/>
                <a:gd name="T57" fmla="*/ 34 h 410"/>
                <a:gd name="T58" fmla="*/ 140 w 411"/>
                <a:gd name="T59" fmla="*/ 26 h 410"/>
                <a:gd name="T60" fmla="*/ 330 w 411"/>
                <a:gd name="T61" fmla="*/ 64 h 410"/>
                <a:gd name="T62" fmla="*/ 303 w 411"/>
                <a:gd name="T63" fmla="*/ 76 h 410"/>
                <a:gd name="T64" fmla="*/ 287 w 411"/>
                <a:gd name="T65" fmla="*/ 73 h 410"/>
                <a:gd name="T66" fmla="*/ 243 w 411"/>
                <a:gd name="T67" fmla="*/ 73 h 410"/>
                <a:gd name="T68" fmla="*/ 248 w 411"/>
                <a:gd name="T69" fmla="*/ 111 h 410"/>
                <a:gd name="T70" fmla="*/ 267 w 411"/>
                <a:gd name="T71" fmla="*/ 98 h 410"/>
                <a:gd name="T72" fmla="*/ 252 w 411"/>
                <a:gd name="T73" fmla="*/ 116 h 410"/>
                <a:gd name="T74" fmla="*/ 215 w 411"/>
                <a:gd name="T75" fmla="*/ 141 h 410"/>
                <a:gd name="T76" fmla="*/ 219 w 411"/>
                <a:gd name="T77" fmla="*/ 158 h 410"/>
                <a:gd name="T78" fmla="*/ 249 w 411"/>
                <a:gd name="T79" fmla="*/ 159 h 410"/>
                <a:gd name="T80" fmla="*/ 264 w 411"/>
                <a:gd name="T81" fmla="*/ 157 h 410"/>
                <a:gd name="T82" fmla="*/ 267 w 411"/>
                <a:gd name="T83" fmla="*/ 180 h 410"/>
                <a:gd name="T84" fmla="*/ 216 w 411"/>
                <a:gd name="T85" fmla="*/ 169 h 410"/>
                <a:gd name="T86" fmla="*/ 186 w 411"/>
                <a:gd name="T87" fmla="*/ 209 h 410"/>
                <a:gd name="T88" fmla="*/ 219 w 411"/>
                <a:gd name="T89" fmla="*/ 243 h 410"/>
                <a:gd name="T90" fmla="*/ 242 w 411"/>
                <a:gd name="T91" fmla="*/ 306 h 410"/>
                <a:gd name="T92" fmla="*/ 275 w 411"/>
                <a:gd name="T93" fmla="*/ 324 h 410"/>
                <a:gd name="T94" fmla="*/ 292 w 411"/>
                <a:gd name="T95" fmla="*/ 263 h 410"/>
                <a:gd name="T96" fmla="*/ 306 w 411"/>
                <a:gd name="T97" fmla="*/ 230 h 410"/>
                <a:gd name="T98" fmla="*/ 323 w 411"/>
                <a:gd name="T99" fmla="*/ 198 h 410"/>
                <a:gd name="T100" fmla="*/ 330 w 411"/>
                <a:gd name="T101" fmla="*/ 196 h 410"/>
                <a:gd name="T102" fmla="*/ 347 w 411"/>
                <a:gd name="T103" fmla="*/ 236 h 410"/>
                <a:gd name="T104" fmla="*/ 379 w 411"/>
                <a:gd name="T105" fmla="*/ 221 h 410"/>
                <a:gd name="T106" fmla="*/ 385 w 411"/>
                <a:gd name="T107" fmla="*/ 243 h 410"/>
                <a:gd name="T108" fmla="*/ 379 w 411"/>
                <a:gd name="T109" fmla="*/ 257 h 410"/>
                <a:gd name="T110" fmla="*/ 380 w 411"/>
                <a:gd name="T111" fmla="*/ 271 h 410"/>
                <a:gd name="T112" fmla="*/ 340 w 411"/>
                <a:gd name="T113" fmla="*/ 320 h 410"/>
                <a:gd name="T114" fmla="*/ 293 w 411"/>
                <a:gd name="T115" fmla="*/ 358 h 410"/>
                <a:gd name="T116" fmla="*/ 280 w 411"/>
                <a:gd name="T117" fmla="*/ 188 h 410"/>
                <a:gd name="T118" fmla="*/ 287 w 411"/>
                <a:gd name="T119" fmla="*/ 210 h 410"/>
                <a:gd name="T120" fmla="*/ 278 w 411"/>
                <a:gd name="T121" fmla="*/ 15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1" h="410">
                  <a:moveTo>
                    <a:pt x="205" y="0"/>
                  </a:moveTo>
                  <a:cubicBezTo>
                    <a:pt x="92" y="0"/>
                    <a:pt x="0" y="92"/>
                    <a:pt x="0" y="205"/>
                  </a:cubicBezTo>
                  <a:cubicBezTo>
                    <a:pt x="0" y="318"/>
                    <a:pt x="92" y="410"/>
                    <a:pt x="205" y="410"/>
                  </a:cubicBezTo>
                  <a:cubicBezTo>
                    <a:pt x="318" y="410"/>
                    <a:pt x="411" y="318"/>
                    <a:pt x="411" y="205"/>
                  </a:cubicBezTo>
                  <a:cubicBezTo>
                    <a:pt x="411" y="92"/>
                    <a:pt x="318" y="0"/>
                    <a:pt x="205" y="0"/>
                  </a:cubicBezTo>
                  <a:close/>
                  <a:moveTo>
                    <a:pt x="394" y="219"/>
                  </a:moveTo>
                  <a:cubicBezTo>
                    <a:pt x="394" y="219"/>
                    <a:pt x="394" y="219"/>
                    <a:pt x="394" y="218"/>
                  </a:cubicBezTo>
                  <a:cubicBezTo>
                    <a:pt x="394" y="218"/>
                    <a:pt x="393" y="217"/>
                    <a:pt x="393" y="217"/>
                  </a:cubicBezTo>
                  <a:cubicBezTo>
                    <a:pt x="392" y="214"/>
                    <a:pt x="393" y="213"/>
                    <a:pt x="395" y="212"/>
                  </a:cubicBezTo>
                  <a:cubicBezTo>
                    <a:pt x="395" y="212"/>
                    <a:pt x="395" y="211"/>
                    <a:pt x="395" y="211"/>
                  </a:cubicBezTo>
                  <a:cubicBezTo>
                    <a:pt x="395" y="211"/>
                    <a:pt x="395" y="211"/>
                    <a:pt x="396" y="211"/>
                  </a:cubicBezTo>
                  <a:cubicBezTo>
                    <a:pt x="395" y="214"/>
                    <a:pt x="395" y="217"/>
                    <a:pt x="395" y="220"/>
                  </a:cubicBezTo>
                  <a:cubicBezTo>
                    <a:pt x="395" y="220"/>
                    <a:pt x="394" y="219"/>
                    <a:pt x="394" y="219"/>
                  </a:cubicBezTo>
                  <a:close/>
                  <a:moveTo>
                    <a:pt x="339" y="70"/>
                  </a:moveTo>
                  <a:cubicBezTo>
                    <a:pt x="339" y="70"/>
                    <a:pt x="338" y="70"/>
                    <a:pt x="338" y="69"/>
                  </a:cubicBezTo>
                  <a:cubicBezTo>
                    <a:pt x="339" y="69"/>
                    <a:pt x="339" y="70"/>
                    <a:pt x="339" y="70"/>
                  </a:cubicBezTo>
                  <a:close/>
                  <a:moveTo>
                    <a:pt x="115" y="44"/>
                  </a:moveTo>
                  <a:cubicBezTo>
                    <a:pt x="116" y="45"/>
                    <a:pt x="116" y="46"/>
                    <a:pt x="116" y="47"/>
                  </a:cubicBezTo>
                  <a:cubicBezTo>
                    <a:pt x="116" y="48"/>
                    <a:pt x="115" y="48"/>
                    <a:pt x="115" y="49"/>
                  </a:cubicBezTo>
                  <a:cubicBezTo>
                    <a:pt x="117" y="50"/>
                    <a:pt x="120" y="50"/>
                    <a:pt x="120" y="52"/>
                  </a:cubicBezTo>
                  <a:cubicBezTo>
                    <a:pt x="120" y="53"/>
                    <a:pt x="119" y="56"/>
                    <a:pt x="118" y="57"/>
                  </a:cubicBezTo>
                  <a:cubicBezTo>
                    <a:pt x="118" y="57"/>
                    <a:pt x="118" y="61"/>
                    <a:pt x="116" y="63"/>
                  </a:cubicBezTo>
                  <a:cubicBezTo>
                    <a:pt x="116" y="63"/>
                    <a:pt x="116" y="63"/>
                    <a:pt x="116" y="63"/>
                  </a:cubicBezTo>
                  <a:cubicBezTo>
                    <a:pt x="117" y="62"/>
                    <a:pt x="116" y="61"/>
                    <a:pt x="116" y="61"/>
                  </a:cubicBezTo>
                  <a:cubicBezTo>
                    <a:pt x="116" y="61"/>
                    <a:pt x="115" y="61"/>
                    <a:pt x="115" y="61"/>
                  </a:cubicBezTo>
                  <a:cubicBezTo>
                    <a:pt x="114" y="61"/>
                    <a:pt x="115" y="59"/>
                    <a:pt x="115" y="58"/>
                  </a:cubicBezTo>
                  <a:cubicBezTo>
                    <a:pt x="115" y="58"/>
                    <a:pt x="115" y="57"/>
                    <a:pt x="115" y="56"/>
                  </a:cubicBezTo>
                  <a:cubicBezTo>
                    <a:pt x="114" y="56"/>
                    <a:pt x="113" y="57"/>
                    <a:pt x="112" y="57"/>
                  </a:cubicBezTo>
                  <a:cubicBezTo>
                    <a:pt x="111" y="59"/>
                    <a:pt x="113" y="59"/>
                    <a:pt x="112" y="61"/>
                  </a:cubicBezTo>
                  <a:cubicBezTo>
                    <a:pt x="108" y="63"/>
                    <a:pt x="107" y="59"/>
                    <a:pt x="104" y="59"/>
                  </a:cubicBezTo>
                  <a:cubicBezTo>
                    <a:pt x="103" y="59"/>
                    <a:pt x="102" y="60"/>
                    <a:pt x="101" y="60"/>
                  </a:cubicBezTo>
                  <a:cubicBezTo>
                    <a:pt x="100" y="61"/>
                    <a:pt x="98" y="62"/>
                    <a:pt x="97" y="64"/>
                  </a:cubicBezTo>
                  <a:cubicBezTo>
                    <a:pt x="97" y="65"/>
                    <a:pt x="98" y="66"/>
                    <a:pt x="99" y="66"/>
                  </a:cubicBezTo>
                  <a:cubicBezTo>
                    <a:pt x="100" y="67"/>
                    <a:pt x="100" y="68"/>
                    <a:pt x="100" y="69"/>
                  </a:cubicBezTo>
                  <a:cubicBezTo>
                    <a:pt x="102" y="69"/>
                    <a:pt x="102" y="69"/>
                    <a:pt x="103" y="70"/>
                  </a:cubicBezTo>
                  <a:cubicBezTo>
                    <a:pt x="103" y="71"/>
                    <a:pt x="103" y="71"/>
                    <a:pt x="103" y="73"/>
                  </a:cubicBezTo>
                  <a:cubicBezTo>
                    <a:pt x="103" y="74"/>
                    <a:pt x="105" y="75"/>
                    <a:pt x="104" y="77"/>
                  </a:cubicBezTo>
                  <a:cubicBezTo>
                    <a:pt x="103" y="78"/>
                    <a:pt x="100" y="80"/>
                    <a:pt x="98" y="80"/>
                  </a:cubicBezTo>
                  <a:cubicBezTo>
                    <a:pt x="96" y="80"/>
                    <a:pt x="94" y="79"/>
                    <a:pt x="91" y="79"/>
                  </a:cubicBezTo>
                  <a:cubicBezTo>
                    <a:pt x="89" y="79"/>
                    <a:pt x="87" y="79"/>
                    <a:pt x="87" y="79"/>
                  </a:cubicBezTo>
                  <a:cubicBezTo>
                    <a:pt x="85" y="78"/>
                    <a:pt x="85" y="76"/>
                    <a:pt x="84" y="76"/>
                  </a:cubicBezTo>
                  <a:cubicBezTo>
                    <a:pt x="82" y="76"/>
                    <a:pt x="81" y="78"/>
                    <a:pt x="78" y="78"/>
                  </a:cubicBezTo>
                  <a:cubicBezTo>
                    <a:pt x="77" y="78"/>
                    <a:pt x="76" y="77"/>
                    <a:pt x="75" y="77"/>
                  </a:cubicBezTo>
                  <a:cubicBezTo>
                    <a:pt x="73" y="77"/>
                    <a:pt x="72" y="77"/>
                    <a:pt x="71" y="76"/>
                  </a:cubicBezTo>
                  <a:cubicBezTo>
                    <a:pt x="70" y="76"/>
                    <a:pt x="72" y="74"/>
                    <a:pt x="70" y="74"/>
                  </a:cubicBezTo>
                  <a:cubicBezTo>
                    <a:pt x="71" y="73"/>
                    <a:pt x="69" y="74"/>
                    <a:pt x="69" y="73"/>
                  </a:cubicBezTo>
                  <a:cubicBezTo>
                    <a:pt x="69" y="73"/>
                    <a:pt x="69" y="73"/>
                    <a:pt x="68" y="73"/>
                  </a:cubicBezTo>
                  <a:cubicBezTo>
                    <a:pt x="69" y="72"/>
                    <a:pt x="70" y="71"/>
                    <a:pt x="71" y="70"/>
                  </a:cubicBezTo>
                  <a:cubicBezTo>
                    <a:pt x="71" y="71"/>
                    <a:pt x="71" y="71"/>
                    <a:pt x="72" y="71"/>
                  </a:cubicBezTo>
                  <a:cubicBezTo>
                    <a:pt x="72" y="71"/>
                    <a:pt x="72" y="72"/>
                    <a:pt x="72" y="72"/>
                  </a:cubicBezTo>
                  <a:cubicBezTo>
                    <a:pt x="73" y="73"/>
                    <a:pt x="76" y="74"/>
                    <a:pt x="79" y="74"/>
                  </a:cubicBezTo>
                  <a:cubicBezTo>
                    <a:pt x="80" y="74"/>
                    <a:pt x="81" y="74"/>
                    <a:pt x="82" y="73"/>
                  </a:cubicBezTo>
                  <a:cubicBezTo>
                    <a:pt x="84" y="73"/>
                    <a:pt x="85" y="73"/>
                    <a:pt x="86" y="73"/>
                  </a:cubicBezTo>
                  <a:cubicBezTo>
                    <a:pt x="87" y="73"/>
                    <a:pt x="87" y="75"/>
                    <a:pt x="89" y="75"/>
                  </a:cubicBezTo>
                  <a:cubicBezTo>
                    <a:pt x="90" y="76"/>
                    <a:pt x="92" y="75"/>
                    <a:pt x="93" y="74"/>
                  </a:cubicBezTo>
                  <a:cubicBezTo>
                    <a:pt x="94" y="74"/>
                    <a:pt x="94" y="74"/>
                    <a:pt x="95" y="73"/>
                  </a:cubicBezTo>
                  <a:cubicBezTo>
                    <a:pt x="96" y="71"/>
                    <a:pt x="93" y="69"/>
                    <a:pt x="92" y="67"/>
                  </a:cubicBezTo>
                  <a:cubicBezTo>
                    <a:pt x="92" y="67"/>
                    <a:pt x="92" y="66"/>
                    <a:pt x="92" y="66"/>
                  </a:cubicBezTo>
                  <a:cubicBezTo>
                    <a:pt x="92" y="66"/>
                    <a:pt x="92" y="65"/>
                    <a:pt x="92" y="65"/>
                  </a:cubicBezTo>
                  <a:cubicBezTo>
                    <a:pt x="92" y="65"/>
                    <a:pt x="92" y="64"/>
                    <a:pt x="92" y="63"/>
                  </a:cubicBezTo>
                  <a:cubicBezTo>
                    <a:pt x="92" y="63"/>
                    <a:pt x="92" y="63"/>
                    <a:pt x="92" y="63"/>
                  </a:cubicBezTo>
                  <a:cubicBezTo>
                    <a:pt x="92" y="62"/>
                    <a:pt x="92" y="61"/>
                    <a:pt x="92" y="60"/>
                  </a:cubicBezTo>
                  <a:cubicBezTo>
                    <a:pt x="90" y="60"/>
                    <a:pt x="89" y="60"/>
                    <a:pt x="88" y="59"/>
                  </a:cubicBezTo>
                  <a:cubicBezTo>
                    <a:pt x="87" y="59"/>
                    <a:pt x="85" y="59"/>
                    <a:pt x="84" y="59"/>
                  </a:cubicBezTo>
                  <a:cubicBezTo>
                    <a:pt x="84" y="59"/>
                    <a:pt x="84" y="59"/>
                    <a:pt x="84" y="59"/>
                  </a:cubicBezTo>
                  <a:cubicBezTo>
                    <a:pt x="85" y="57"/>
                    <a:pt x="87" y="56"/>
                    <a:pt x="89" y="55"/>
                  </a:cubicBezTo>
                  <a:cubicBezTo>
                    <a:pt x="89" y="55"/>
                    <a:pt x="89" y="55"/>
                    <a:pt x="90" y="55"/>
                  </a:cubicBezTo>
                  <a:cubicBezTo>
                    <a:pt x="92" y="54"/>
                    <a:pt x="96" y="56"/>
                    <a:pt x="98" y="54"/>
                  </a:cubicBezTo>
                  <a:cubicBezTo>
                    <a:pt x="100" y="51"/>
                    <a:pt x="97" y="51"/>
                    <a:pt x="96" y="50"/>
                  </a:cubicBezTo>
                  <a:cubicBezTo>
                    <a:pt x="96" y="50"/>
                    <a:pt x="96" y="50"/>
                    <a:pt x="96" y="50"/>
                  </a:cubicBezTo>
                  <a:cubicBezTo>
                    <a:pt x="98" y="48"/>
                    <a:pt x="101" y="46"/>
                    <a:pt x="103" y="45"/>
                  </a:cubicBezTo>
                  <a:cubicBezTo>
                    <a:pt x="103" y="45"/>
                    <a:pt x="103" y="45"/>
                    <a:pt x="103" y="45"/>
                  </a:cubicBezTo>
                  <a:cubicBezTo>
                    <a:pt x="105" y="45"/>
                    <a:pt x="106" y="45"/>
                    <a:pt x="107" y="45"/>
                  </a:cubicBezTo>
                  <a:cubicBezTo>
                    <a:pt x="108" y="46"/>
                    <a:pt x="108" y="48"/>
                    <a:pt x="109" y="48"/>
                  </a:cubicBezTo>
                  <a:cubicBezTo>
                    <a:pt x="109" y="48"/>
                    <a:pt x="111" y="49"/>
                    <a:pt x="112" y="47"/>
                  </a:cubicBezTo>
                  <a:cubicBezTo>
                    <a:pt x="113" y="45"/>
                    <a:pt x="111" y="44"/>
                    <a:pt x="111" y="43"/>
                  </a:cubicBezTo>
                  <a:cubicBezTo>
                    <a:pt x="110" y="42"/>
                    <a:pt x="110" y="42"/>
                    <a:pt x="109" y="41"/>
                  </a:cubicBezTo>
                  <a:cubicBezTo>
                    <a:pt x="109" y="41"/>
                    <a:pt x="109" y="41"/>
                    <a:pt x="108" y="41"/>
                  </a:cubicBezTo>
                  <a:cubicBezTo>
                    <a:pt x="113" y="39"/>
                    <a:pt x="117" y="36"/>
                    <a:pt x="122" y="34"/>
                  </a:cubicBezTo>
                  <a:cubicBezTo>
                    <a:pt x="122" y="34"/>
                    <a:pt x="122" y="34"/>
                    <a:pt x="122" y="34"/>
                  </a:cubicBezTo>
                  <a:cubicBezTo>
                    <a:pt x="121" y="36"/>
                    <a:pt x="121" y="37"/>
                    <a:pt x="121" y="39"/>
                  </a:cubicBezTo>
                  <a:cubicBezTo>
                    <a:pt x="121" y="40"/>
                    <a:pt x="121" y="41"/>
                    <a:pt x="120" y="41"/>
                  </a:cubicBezTo>
                  <a:cubicBezTo>
                    <a:pt x="119" y="42"/>
                    <a:pt x="117" y="40"/>
                    <a:pt x="115" y="41"/>
                  </a:cubicBezTo>
                  <a:cubicBezTo>
                    <a:pt x="114" y="43"/>
                    <a:pt x="115" y="44"/>
                    <a:pt x="115" y="44"/>
                  </a:cubicBezTo>
                  <a:close/>
                  <a:moveTo>
                    <a:pt x="90" y="357"/>
                  </a:moveTo>
                  <a:cubicBezTo>
                    <a:pt x="91" y="357"/>
                    <a:pt x="91" y="357"/>
                    <a:pt x="92" y="357"/>
                  </a:cubicBezTo>
                  <a:cubicBezTo>
                    <a:pt x="92" y="358"/>
                    <a:pt x="93" y="358"/>
                    <a:pt x="93" y="359"/>
                  </a:cubicBezTo>
                  <a:cubicBezTo>
                    <a:pt x="92" y="358"/>
                    <a:pt x="91" y="357"/>
                    <a:pt x="90" y="357"/>
                  </a:cubicBezTo>
                  <a:close/>
                  <a:moveTo>
                    <a:pt x="98" y="362"/>
                  </a:moveTo>
                  <a:cubicBezTo>
                    <a:pt x="98" y="362"/>
                    <a:pt x="99" y="362"/>
                    <a:pt x="99" y="363"/>
                  </a:cubicBezTo>
                  <a:cubicBezTo>
                    <a:pt x="100" y="363"/>
                    <a:pt x="101" y="364"/>
                    <a:pt x="101" y="364"/>
                  </a:cubicBezTo>
                  <a:cubicBezTo>
                    <a:pt x="100" y="364"/>
                    <a:pt x="99" y="363"/>
                    <a:pt x="98" y="362"/>
                  </a:cubicBezTo>
                  <a:close/>
                  <a:moveTo>
                    <a:pt x="108" y="369"/>
                  </a:moveTo>
                  <a:cubicBezTo>
                    <a:pt x="109" y="369"/>
                    <a:pt x="109" y="368"/>
                    <a:pt x="109" y="368"/>
                  </a:cubicBezTo>
                  <a:cubicBezTo>
                    <a:pt x="109" y="367"/>
                    <a:pt x="109" y="367"/>
                    <a:pt x="109" y="366"/>
                  </a:cubicBezTo>
                  <a:cubicBezTo>
                    <a:pt x="107" y="364"/>
                    <a:pt x="103" y="362"/>
                    <a:pt x="101" y="361"/>
                  </a:cubicBezTo>
                  <a:cubicBezTo>
                    <a:pt x="98" y="358"/>
                    <a:pt x="96" y="356"/>
                    <a:pt x="94" y="355"/>
                  </a:cubicBezTo>
                  <a:cubicBezTo>
                    <a:pt x="92" y="355"/>
                    <a:pt x="92" y="355"/>
                    <a:pt x="91" y="355"/>
                  </a:cubicBezTo>
                  <a:cubicBezTo>
                    <a:pt x="90" y="354"/>
                    <a:pt x="90" y="354"/>
                    <a:pt x="90" y="354"/>
                  </a:cubicBezTo>
                  <a:cubicBezTo>
                    <a:pt x="89" y="353"/>
                    <a:pt x="90" y="353"/>
                    <a:pt x="89" y="352"/>
                  </a:cubicBezTo>
                  <a:cubicBezTo>
                    <a:pt x="89" y="351"/>
                    <a:pt x="87" y="351"/>
                    <a:pt x="87" y="350"/>
                  </a:cubicBezTo>
                  <a:cubicBezTo>
                    <a:pt x="86" y="348"/>
                    <a:pt x="87" y="348"/>
                    <a:pt x="87" y="347"/>
                  </a:cubicBezTo>
                  <a:cubicBezTo>
                    <a:pt x="86" y="346"/>
                    <a:pt x="86" y="345"/>
                    <a:pt x="86" y="344"/>
                  </a:cubicBezTo>
                  <a:cubicBezTo>
                    <a:pt x="86" y="343"/>
                    <a:pt x="86" y="343"/>
                    <a:pt x="85" y="342"/>
                  </a:cubicBezTo>
                  <a:cubicBezTo>
                    <a:pt x="84" y="342"/>
                    <a:pt x="84" y="342"/>
                    <a:pt x="84" y="342"/>
                  </a:cubicBezTo>
                  <a:cubicBezTo>
                    <a:pt x="83" y="343"/>
                    <a:pt x="83" y="343"/>
                    <a:pt x="83" y="344"/>
                  </a:cubicBezTo>
                  <a:cubicBezTo>
                    <a:pt x="82" y="344"/>
                    <a:pt x="82" y="344"/>
                    <a:pt x="82" y="345"/>
                  </a:cubicBezTo>
                  <a:cubicBezTo>
                    <a:pt x="82" y="346"/>
                    <a:pt x="84" y="348"/>
                    <a:pt x="84" y="349"/>
                  </a:cubicBezTo>
                  <a:cubicBezTo>
                    <a:pt x="84" y="349"/>
                    <a:pt x="82" y="349"/>
                    <a:pt x="82" y="350"/>
                  </a:cubicBezTo>
                  <a:cubicBezTo>
                    <a:pt x="41" y="315"/>
                    <a:pt x="15" y="264"/>
                    <a:pt x="15" y="207"/>
                  </a:cubicBezTo>
                  <a:cubicBezTo>
                    <a:pt x="16" y="205"/>
                    <a:pt x="18" y="204"/>
                    <a:pt x="18" y="203"/>
                  </a:cubicBezTo>
                  <a:cubicBezTo>
                    <a:pt x="18" y="202"/>
                    <a:pt x="18" y="202"/>
                    <a:pt x="18" y="201"/>
                  </a:cubicBezTo>
                  <a:cubicBezTo>
                    <a:pt x="18" y="198"/>
                    <a:pt x="17" y="198"/>
                    <a:pt x="15" y="196"/>
                  </a:cubicBezTo>
                  <a:cubicBezTo>
                    <a:pt x="16" y="182"/>
                    <a:pt x="18" y="168"/>
                    <a:pt x="22" y="155"/>
                  </a:cubicBezTo>
                  <a:cubicBezTo>
                    <a:pt x="22" y="156"/>
                    <a:pt x="22" y="156"/>
                    <a:pt x="22" y="157"/>
                  </a:cubicBezTo>
                  <a:cubicBezTo>
                    <a:pt x="22" y="158"/>
                    <a:pt x="22" y="160"/>
                    <a:pt x="22" y="161"/>
                  </a:cubicBezTo>
                  <a:cubicBezTo>
                    <a:pt x="24" y="162"/>
                    <a:pt x="25" y="164"/>
                    <a:pt x="25" y="166"/>
                  </a:cubicBezTo>
                  <a:cubicBezTo>
                    <a:pt x="25" y="166"/>
                    <a:pt x="26" y="167"/>
                    <a:pt x="26" y="168"/>
                  </a:cubicBezTo>
                  <a:cubicBezTo>
                    <a:pt x="26" y="168"/>
                    <a:pt x="25" y="169"/>
                    <a:pt x="25" y="169"/>
                  </a:cubicBezTo>
                  <a:cubicBezTo>
                    <a:pt x="25" y="170"/>
                    <a:pt x="26" y="170"/>
                    <a:pt x="26" y="171"/>
                  </a:cubicBezTo>
                  <a:cubicBezTo>
                    <a:pt x="26" y="172"/>
                    <a:pt x="27" y="172"/>
                    <a:pt x="28" y="172"/>
                  </a:cubicBezTo>
                  <a:cubicBezTo>
                    <a:pt x="28" y="174"/>
                    <a:pt x="29" y="174"/>
                    <a:pt x="29" y="175"/>
                  </a:cubicBezTo>
                  <a:cubicBezTo>
                    <a:pt x="30" y="176"/>
                    <a:pt x="30" y="178"/>
                    <a:pt x="31" y="178"/>
                  </a:cubicBezTo>
                  <a:cubicBezTo>
                    <a:pt x="30" y="178"/>
                    <a:pt x="31" y="177"/>
                    <a:pt x="31" y="177"/>
                  </a:cubicBezTo>
                  <a:cubicBezTo>
                    <a:pt x="33" y="180"/>
                    <a:pt x="33" y="183"/>
                    <a:pt x="34" y="187"/>
                  </a:cubicBezTo>
                  <a:cubicBezTo>
                    <a:pt x="34" y="190"/>
                    <a:pt x="36" y="193"/>
                    <a:pt x="36" y="195"/>
                  </a:cubicBezTo>
                  <a:cubicBezTo>
                    <a:pt x="37" y="196"/>
                    <a:pt x="37" y="197"/>
                    <a:pt x="37" y="198"/>
                  </a:cubicBezTo>
                  <a:cubicBezTo>
                    <a:pt x="37" y="199"/>
                    <a:pt x="36" y="200"/>
                    <a:pt x="36" y="202"/>
                  </a:cubicBezTo>
                  <a:cubicBezTo>
                    <a:pt x="35" y="204"/>
                    <a:pt x="39" y="209"/>
                    <a:pt x="40" y="210"/>
                  </a:cubicBezTo>
                  <a:cubicBezTo>
                    <a:pt x="41" y="211"/>
                    <a:pt x="42" y="212"/>
                    <a:pt x="43" y="212"/>
                  </a:cubicBezTo>
                  <a:cubicBezTo>
                    <a:pt x="43" y="213"/>
                    <a:pt x="44" y="213"/>
                    <a:pt x="44" y="213"/>
                  </a:cubicBezTo>
                  <a:cubicBezTo>
                    <a:pt x="45" y="214"/>
                    <a:pt x="46" y="216"/>
                    <a:pt x="47" y="216"/>
                  </a:cubicBezTo>
                  <a:cubicBezTo>
                    <a:pt x="49" y="217"/>
                    <a:pt x="51" y="217"/>
                    <a:pt x="53" y="218"/>
                  </a:cubicBezTo>
                  <a:cubicBezTo>
                    <a:pt x="54" y="219"/>
                    <a:pt x="54" y="220"/>
                    <a:pt x="54" y="221"/>
                  </a:cubicBezTo>
                  <a:cubicBezTo>
                    <a:pt x="55" y="222"/>
                    <a:pt x="56" y="223"/>
                    <a:pt x="56" y="224"/>
                  </a:cubicBezTo>
                  <a:cubicBezTo>
                    <a:pt x="58" y="225"/>
                    <a:pt x="59" y="226"/>
                    <a:pt x="60" y="227"/>
                  </a:cubicBezTo>
                  <a:cubicBezTo>
                    <a:pt x="61" y="228"/>
                    <a:pt x="61" y="228"/>
                    <a:pt x="61" y="230"/>
                  </a:cubicBezTo>
                  <a:cubicBezTo>
                    <a:pt x="62" y="231"/>
                    <a:pt x="62" y="232"/>
                    <a:pt x="62" y="232"/>
                  </a:cubicBezTo>
                  <a:cubicBezTo>
                    <a:pt x="62" y="233"/>
                    <a:pt x="61" y="234"/>
                    <a:pt x="62" y="235"/>
                  </a:cubicBezTo>
                  <a:cubicBezTo>
                    <a:pt x="62" y="236"/>
                    <a:pt x="63" y="237"/>
                    <a:pt x="64" y="238"/>
                  </a:cubicBezTo>
                  <a:cubicBezTo>
                    <a:pt x="64" y="238"/>
                    <a:pt x="64" y="239"/>
                    <a:pt x="64" y="239"/>
                  </a:cubicBezTo>
                  <a:cubicBezTo>
                    <a:pt x="65" y="240"/>
                    <a:pt x="65" y="241"/>
                    <a:pt x="66" y="242"/>
                  </a:cubicBezTo>
                  <a:cubicBezTo>
                    <a:pt x="67" y="242"/>
                    <a:pt x="67" y="243"/>
                    <a:pt x="68" y="244"/>
                  </a:cubicBezTo>
                  <a:cubicBezTo>
                    <a:pt x="69" y="244"/>
                    <a:pt x="69" y="242"/>
                    <a:pt x="71" y="242"/>
                  </a:cubicBezTo>
                  <a:cubicBezTo>
                    <a:pt x="72" y="244"/>
                    <a:pt x="73" y="246"/>
                    <a:pt x="75" y="247"/>
                  </a:cubicBezTo>
                  <a:cubicBezTo>
                    <a:pt x="75" y="247"/>
                    <a:pt x="76" y="248"/>
                    <a:pt x="76" y="248"/>
                  </a:cubicBezTo>
                  <a:cubicBezTo>
                    <a:pt x="74" y="253"/>
                    <a:pt x="72" y="259"/>
                    <a:pt x="77" y="265"/>
                  </a:cubicBezTo>
                  <a:cubicBezTo>
                    <a:pt x="77" y="266"/>
                    <a:pt x="76" y="268"/>
                    <a:pt x="77" y="269"/>
                  </a:cubicBezTo>
                  <a:cubicBezTo>
                    <a:pt x="77" y="271"/>
                    <a:pt x="80" y="272"/>
                    <a:pt x="82" y="274"/>
                  </a:cubicBezTo>
                  <a:cubicBezTo>
                    <a:pt x="84" y="275"/>
                    <a:pt x="86" y="276"/>
                    <a:pt x="87" y="278"/>
                  </a:cubicBezTo>
                  <a:cubicBezTo>
                    <a:pt x="88" y="279"/>
                    <a:pt x="89" y="281"/>
                    <a:pt x="89" y="282"/>
                  </a:cubicBezTo>
                  <a:cubicBezTo>
                    <a:pt x="90" y="282"/>
                    <a:pt x="91" y="283"/>
                    <a:pt x="91" y="283"/>
                  </a:cubicBezTo>
                  <a:cubicBezTo>
                    <a:pt x="92" y="284"/>
                    <a:pt x="93" y="284"/>
                    <a:pt x="93" y="285"/>
                  </a:cubicBezTo>
                  <a:cubicBezTo>
                    <a:pt x="94" y="286"/>
                    <a:pt x="95" y="287"/>
                    <a:pt x="95" y="288"/>
                  </a:cubicBezTo>
                  <a:cubicBezTo>
                    <a:pt x="99" y="290"/>
                    <a:pt x="104" y="290"/>
                    <a:pt x="107" y="292"/>
                  </a:cubicBezTo>
                  <a:cubicBezTo>
                    <a:pt x="109" y="294"/>
                    <a:pt x="109" y="295"/>
                    <a:pt x="110" y="298"/>
                  </a:cubicBezTo>
                  <a:cubicBezTo>
                    <a:pt x="111" y="299"/>
                    <a:pt x="111" y="300"/>
                    <a:pt x="112" y="302"/>
                  </a:cubicBezTo>
                  <a:cubicBezTo>
                    <a:pt x="113" y="306"/>
                    <a:pt x="114" y="311"/>
                    <a:pt x="116" y="315"/>
                  </a:cubicBezTo>
                  <a:cubicBezTo>
                    <a:pt x="116" y="317"/>
                    <a:pt x="117" y="318"/>
                    <a:pt x="118" y="320"/>
                  </a:cubicBezTo>
                  <a:cubicBezTo>
                    <a:pt x="118" y="321"/>
                    <a:pt x="118" y="321"/>
                    <a:pt x="118" y="322"/>
                  </a:cubicBezTo>
                  <a:cubicBezTo>
                    <a:pt x="119" y="324"/>
                    <a:pt x="120" y="325"/>
                    <a:pt x="121" y="326"/>
                  </a:cubicBezTo>
                  <a:cubicBezTo>
                    <a:pt x="121" y="327"/>
                    <a:pt x="121" y="329"/>
                    <a:pt x="121" y="329"/>
                  </a:cubicBezTo>
                  <a:cubicBezTo>
                    <a:pt x="121" y="330"/>
                    <a:pt x="122" y="331"/>
                    <a:pt x="122" y="332"/>
                  </a:cubicBezTo>
                  <a:cubicBezTo>
                    <a:pt x="122" y="333"/>
                    <a:pt x="122" y="335"/>
                    <a:pt x="122" y="336"/>
                  </a:cubicBezTo>
                  <a:cubicBezTo>
                    <a:pt x="122" y="337"/>
                    <a:pt x="123" y="338"/>
                    <a:pt x="123" y="339"/>
                  </a:cubicBezTo>
                  <a:cubicBezTo>
                    <a:pt x="124" y="340"/>
                    <a:pt x="124" y="341"/>
                    <a:pt x="124" y="341"/>
                  </a:cubicBezTo>
                  <a:cubicBezTo>
                    <a:pt x="125" y="342"/>
                    <a:pt x="126" y="344"/>
                    <a:pt x="127" y="345"/>
                  </a:cubicBezTo>
                  <a:cubicBezTo>
                    <a:pt x="127" y="345"/>
                    <a:pt x="127" y="346"/>
                    <a:pt x="127" y="347"/>
                  </a:cubicBezTo>
                  <a:cubicBezTo>
                    <a:pt x="127" y="347"/>
                    <a:pt x="128" y="348"/>
                    <a:pt x="128" y="349"/>
                  </a:cubicBezTo>
                  <a:cubicBezTo>
                    <a:pt x="128" y="350"/>
                    <a:pt x="128" y="351"/>
                    <a:pt x="128" y="352"/>
                  </a:cubicBezTo>
                  <a:cubicBezTo>
                    <a:pt x="129" y="353"/>
                    <a:pt x="129" y="355"/>
                    <a:pt x="129" y="356"/>
                  </a:cubicBezTo>
                  <a:cubicBezTo>
                    <a:pt x="130" y="357"/>
                    <a:pt x="131" y="359"/>
                    <a:pt x="132" y="360"/>
                  </a:cubicBezTo>
                  <a:cubicBezTo>
                    <a:pt x="132" y="361"/>
                    <a:pt x="132" y="362"/>
                    <a:pt x="132" y="363"/>
                  </a:cubicBezTo>
                  <a:cubicBezTo>
                    <a:pt x="133" y="364"/>
                    <a:pt x="134" y="364"/>
                    <a:pt x="135" y="365"/>
                  </a:cubicBezTo>
                  <a:cubicBezTo>
                    <a:pt x="135" y="366"/>
                    <a:pt x="135" y="367"/>
                    <a:pt x="135" y="368"/>
                  </a:cubicBezTo>
                  <a:cubicBezTo>
                    <a:pt x="135" y="371"/>
                    <a:pt x="137" y="372"/>
                    <a:pt x="138" y="374"/>
                  </a:cubicBezTo>
                  <a:cubicBezTo>
                    <a:pt x="139" y="376"/>
                    <a:pt x="140" y="377"/>
                    <a:pt x="141" y="378"/>
                  </a:cubicBezTo>
                  <a:cubicBezTo>
                    <a:pt x="141" y="378"/>
                    <a:pt x="142" y="379"/>
                    <a:pt x="142" y="379"/>
                  </a:cubicBezTo>
                  <a:cubicBezTo>
                    <a:pt x="142" y="379"/>
                    <a:pt x="142" y="379"/>
                    <a:pt x="143" y="380"/>
                  </a:cubicBezTo>
                  <a:cubicBezTo>
                    <a:pt x="143" y="380"/>
                    <a:pt x="144" y="380"/>
                    <a:pt x="145" y="381"/>
                  </a:cubicBezTo>
                  <a:cubicBezTo>
                    <a:pt x="146" y="381"/>
                    <a:pt x="147" y="381"/>
                    <a:pt x="147" y="382"/>
                  </a:cubicBezTo>
                  <a:cubicBezTo>
                    <a:pt x="148" y="382"/>
                    <a:pt x="148" y="382"/>
                    <a:pt x="148" y="382"/>
                  </a:cubicBezTo>
                  <a:cubicBezTo>
                    <a:pt x="150" y="383"/>
                    <a:pt x="151" y="383"/>
                    <a:pt x="152" y="384"/>
                  </a:cubicBezTo>
                  <a:cubicBezTo>
                    <a:pt x="154" y="384"/>
                    <a:pt x="154" y="384"/>
                    <a:pt x="156" y="384"/>
                  </a:cubicBezTo>
                  <a:cubicBezTo>
                    <a:pt x="157" y="384"/>
                    <a:pt x="158" y="384"/>
                    <a:pt x="158" y="384"/>
                  </a:cubicBezTo>
                  <a:cubicBezTo>
                    <a:pt x="159" y="383"/>
                    <a:pt x="160" y="382"/>
                    <a:pt x="159" y="381"/>
                  </a:cubicBezTo>
                  <a:cubicBezTo>
                    <a:pt x="156" y="379"/>
                    <a:pt x="153" y="379"/>
                    <a:pt x="152" y="376"/>
                  </a:cubicBezTo>
                  <a:cubicBezTo>
                    <a:pt x="151" y="375"/>
                    <a:pt x="151" y="374"/>
                    <a:pt x="150" y="371"/>
                  </a:cubicBezTo>
                  <a:cubicBezTo>
                    <a:pt x="150" y="371"/>
                    <a:pt x="149" y="370"/>
                    <a:pt x="149" y="369"/>
                  </a:cubicBezTo>
                  <a:cubicBezTo>
                    <a:pt x="149" y="368"/>
                    <a:pt x="149" y="368"/>
                    <a:pt x="149" y="367"/>
                  </a:cubicBezTo>
                  <a:cubicBezTo>
                    <a:pt x="149" y="367"/>
                    <a:pt x="148" y="366"/>
                    <a:pt x="148" y="366"/>
                  </a:cubicBezTo>
                  <a:cubicBezTo>
                    <a:pt x="148" y="364"/>
                    <a:pt x="150" y="363"/>
                    <a:pt x="149" y="362"/>
                  </a:cubicBezTo>
                  <a:cubicBezTo>
                    <a:pt x="149" y="361"/>
                    <a:pt x="148" y="361"/>
                    <a:pt x="148" y="361"/>
                  </a:cubicBezTo>
                  <a:cubicBezTo>
                    <a:pt x="148" y="361"/>
                    <a:pt x="147" y="360"/>
                    <a:pt x="147" y="360"/>
                  </a:cubicBezTo>
                  <a:cubicBezTo>
                    <a:pt x="146" y="359"/>
                    <a:pt x="145" y="359"/>
                    <a:pt x="145" y="358"/>
                  </a:cubicBezTo>
                  <a:cubicBezTo>
                    <a:pt x="145" y="355"/>
                    <a:pt x="146" y="352"/>
                    <a:pt x="146" y="348"/>
                  </a:cubicBezTo>
                  <a:cubicBezTo>
                    <a:pt x="145" y="347"/>
                    <a:pt x="143" y="347"/>
                    <a:pt x="143" y="345"/>
                  </a:cubicBezTo>
                  <a:cubicBezTo>
                    <a:pt x="143" y="345"/>
                    <a:pt x="145" y="345"/>
                    <a:pt x="145" y="344"/>
                  </a:cubicBezTo>
                  <a:cubicBezTo>
                    <a:pt x="146" y="343"/>
                    <a:pt x="145" y="341"/>
                    <a:pt x="145" y="340"/>
                  </a:cubicBezTo>
                  <a:cubicBezTo>
                    <a:pt x="145" y="339"/>
                    <a:pt x="146" y="338"/>
                    <a:pt x="146" y="337"/>
                  </a:cubicBezTo>
                  <a:cubicBezTo>
                    <a:pt x="147" y="337"/>
                    <a:pt x="149" y="336"/>
                    <a:pt x="150" y="336"/>
                  </a:cubicBezTo>
                  <a:cubicBezTo>
                    <a:pt x="150" y="334"/>
                    <a:pt x="151" y="332"/>
                    <a:pt x="150" y="330"/>
                  </a:cubicBezTo>
                  <a:cubicBezTo>
                    <a:pt x="149" y="328"/>
                    <a:pt x="148" y="328"/>
                    <a:pt x="147" y="326"/>
                  </a:cubicBezTo>
                  <a:cubicBezTo>
                    <a:pt x="149" y="326"/>
                    <a:pt x="152" y="325"/>
                    <a:pt x="152" y="324"/>
                  </a:cubicBezTo>
                  <a:cubicBezTo>
                    <a:pt x="153" y="324"/>
                    <a:pt x="152" y="323"/>
                    <a:pt x="152" y="323"/>
                  </a:cubicBezTo>
                  <a:cubicBezTo>
                    <a:pt x="153" y="321"/>
                    <a:pt x="153" y="319"/>
                    <a:pt x="154" y="318"/>
                  </a:cubicBezTo>
                  <a:cubicBezTo>
                    <a:pt x="154" y="317"/>
                    <a:pt x="155" y="316"/>
                    <a:pt x="155" y="316"/>
                  </a:cubicBezTo>
                  <a:cubicBezTo>
                    <a:pt x="155" y="314"/>
                    <a:pt x="154" y="311"/>
                    <a:pt x="155" y="310"/>
                  </a:cubicBezTo>
                  <a:cubicBezTo>
                    <a:pt x="155" y="309"/>
                    <a:pt x="155" y="309"/>
                    <a:pt x="155" y="309"/>
                  </a:cubicBezTo>
                  <a:cubicBezTo>
                    <a:pt x="155" y="308"/>
                    <a:pt x="155" y="307"/>
                    <a:pt x="155" y="307"/>
                  </a:cubicBezTo>
                  <a:cubicBezTo>
                    <a:pt x="155" y="305"/>
                    <a:pt x="154" y="304"/>
                    <a:pt x="153" y="303"/>
                  </a:cubicBezTo>
                  <a:cubicBezTo>
                    <a:pt x="153" y="302"/>
                    <a:pt x="153" y="300"/>
                    <a:pt x="154" y="299"/>
                  </a:cubicBezTo>
                  <a:cubicBezTo>
                    <a:pt x="154" y="298"/>
                    <a:pt x="155" y="298"/>
                    <a:pt x="155" y="298"/>
                  </a:cubicBezTo>
                  <a:cubicBezTo>
                    <a:pt x="155" y="298"/>
                    <a:pt x="155" y="297"/>
                    <a:pt x="155" y="297"/>
                  </a:cubicBezTo>
                  <a:cubicBezTo>
                    <a:pt x="156" y="297"/>
                    <a:pt x="156" y="297"/>
                    <a:pt x="156" y="296"/>
                  </a:cubicBezTo>
                  <a:cubicBezTo>
                    <a:pt x="157" y="296"/>
                    <a:pt x="157" y="295"/>
                    <a:pt x="157" y="295"/>
                  </a:cubicBezTo>
                  <a:cubicBezTo>
                    <a:pt x="157" y="295"/>
                    <a:pt x="158" y="295"/>
                    <a:pt x="158" y="295"/>
                  </a:cubicBezTo>
                  <a:cubicBezTo>
                    <a:pt x="159" y="294"/>
                    <a:pt x="159" y="294"/>
                    <a:pt x="159" y="293"/>
                  </a:cubicBezTo>
                  <a:cubicBezTo>
                    <a:pt x="160" y="293"/>
                    <a:pt x="161" y="292"/>
                    <a:pt x="161" y="292"/>
                  </a:cubicBezTo>
                  <a:cubicBezTo>
                    <a:pt x="161" y="291"/>
                    <a:pt x="162" y="290"/>
                    <a:pt x="162" y="289"/>
                  </a:cubicBezTo>
                  <a:cubicBezTo>
                    <a:pt x="162" y="288"/>
                    <a:pt x="162" y="286"/>
                    <a:pt x="162" y="285"/>
                  </a:cubicBezTo>
                  <a:cubicBezTo>
                    <a:pt x="162" y="282"/>
                    <a:pt x="163" y="281"/>
                    <a:pt x="162" y="279"/>
                  </a:cubicBezTo>
                  <a:cubicBezTo>
                    <a:pt x="162" y="276"/>
                    <a:pt x="162" y="275"/>
                    <a:pt x="161" y="272"/>
                  </a:cubicBezTo>
                  <a:cubicBezTo>
                    <a:pt x="161" y="271"/>
                    <a:pt x="159" y="269"/>
                    <a:pt x="159" y="267"/>
                  </a:cubicBezTo>
                  <a:cubicBezTo>
                    <a:pt x="159" y="266"/>
                    <a:pt x="160" y="265"/>
                    <a:pt x="160" y="264"/>
                  </a:cubicBezTo>
                  <a:cubicBezTo>
                    <a:pt x="161" y="262"/>
                    <a:pt x="162" y="259"/>
                    <a:pt x="162" y="257"/>
                  </a:cubicBezTo>
                  <a:cubicBezTo>
                    <a:pt x="162" y="256"/>
                    <a:pt x="163" y="254"/>
                    <a:pt x="163" y="253"/>
                  </a:cubicBezTo>
                  <a:cubicBezTo>
                    <a:pt x="163" y="251"/>
                    <a:pt x="161" y="248"/>
                    <a:pt x="161" y="247"/>
                  </a:cubicBezTo>
                  <a:cubicBezTo>
                    <a:pt x="160" y="247"/>
                    <a:pt x="160" y="247"/>
                    <a:pt x="160" y="247"/>
                  </a:cubicBezTo>
                  <a:cubicBezTo>
                    <a:pt x="159" y="246"/>
                    <a:pt x="156" y="244"/>
                    <a:pt x="155" y="244"/>
                  </a:cubicBezTo>
                  <a:cubicBezTo>
                    <a:pt x="154" y="244"/>
                    <a:pt x="154" y="244"/>
                    <a:pt x="154" y="244"/>
                  </a:cubicBezTo>
                  <a:cubicBezTo>
                    <a:pt x="153" y="243"/>
                    <a:pt x="153" y="243"/>
                    <a:pt x="152" y="242"/>
                  </a:cubicBezTo>
                  <a:cubicBezTo>
                    <a:pt x="151" y="242"/>
                    <a:pt x="150" y="242"/>
                    <a:pt x="150" y="242"/>
                  </a:cubicBezTo>
                  <a:cubicBezTo>
                    <a:pt x="149" y="242"/>
                    <a:pt x="149" y="242"/>
                    <a:pt x="149" y="242"/>
                  </a:cubicBezTo>
                  <a:cubicBezTo>
                    <a:pt x="148" y="242"/>
                    <a:pt x="148" y="242"/>
                    <a:pt x="147" y="242"/>
                  </a:cubicBezTo>
                  <a:cubicBezTo>
                    <a:pt x="145" y="242"/>
                    <a:pt x="145" y="242"/>
                    <a:pt x="143" y="243"/>
                  </a:cubicBezTo>
                  <a:cubicBezTo>
                    <a:pt x="142" y="243"/>
                    <a:pt x="140" y="242"/>
                    <a:pt x="139" y="242"/>
                  </a:cubicBezTo>
                  <a:cubicBezTo>
                    <a:pt x="139" y="242"/>
                    <a:pt x="139" y="242"/>
                    <a:pt x="138" y="242"/>
                  </a:cubicBezTo>
                  <a:cubicBezTo>
                    <a:pt x="137" y="241"/>
                    <a:pt x="136" y="240"/>
                    <a:pt x="135" y="240"/>
                  </a:cubicBezTo>
                  <a:cubicBezTo>
                    <a:pt x="135" y="240"/>
                    <a:pt x="134" y="240"/>
                    <a:pt x="134" y="240"/>
                  </a:cubicBezTo>
                  <a:cubicBezTo>
                    <a:pt x="133" y="240"/>
                    <a:pt x="132" y="240"/>
                    <a:pt x="131" y="240"/>
                  </a:cubicBezTo>
                  <a:cubicBezTo>
                    <a:pt x="129" y="240"/>
                    <a:pt x="128" y="238"/>
                    <a:pt x="127" y="235"/>
                  </a:cubicBezTo>
                  <a:cubicBezTo>
                    <a:pt x="127" y="234"/>
                    <a:pt x="126" y="233"/>
                    <a:pt x="126" y="232"/>
                  </a:cubicBezTo>
                  <a:cubicBezTo>
                    <a:pt x="125" y="231"/>
                    <a:pt x="123" y="231"/>
                    <a:pt x="122" y="230"/>
                  </a:cubicBezTo>
                  <a:cubicBezTo>
                    <a:pt x="121" y="229"/>
                    <a:pt x="120" y="228"/>
                    <a:pt x="118" y="228"/>
                  </a:cubicBezTo>
                  <a:cubicBezTo>
                    <a:pt x="116" y="228"/>
                    <a:pt x="115" y="229"/>
                    <a:pt x="113" y="229"/>
                  </a:cubicBezTo>
                  <a:cubicBezTo>
                    <a:pt x="111" y="229"/>
                    <a:pt x="109" y="228"/>
                    <a:pt x="108" y="227"/>
                  </a:cubicBezTo>
                  <a:cubicBezTo>
                    <a:pt x="106" y="227"/>
                    <a:pt x="104" y="226"/>
                    <a:pt x="103" y="225"/>
                  </a:cubicBezTo>
                  <a:cubicBezTo>
                    <a:pt x="102" y="223"/>
                    <a:pt x="102" y="220"/>
                    <a:pt x="99" y="221"/>
                  </a:cubicBezTo>
                  <a:cubicBezTo>
                    <a:pt x="98" y="221"/>
                    <a:pt x="95" y="224"/>
                    <a:pt x="93" y="225"/>
                  </a:cubicBezTo>
                  <a:cubicBezTo>
                    <a:pt x="92" y="225"/>
                    <a:pt x="91" y="225"/>
                    <a:pt x="89" y="226"/>
                  </a:cubicBezTo>
                  <a:cubicBezTo>
                    <a:pt x="89" y="225"/>
                    <a:pt x="89" y="226"/>
                    <a:pt x="88" y="225"/>
                  </a:cubicBezTo>
                  <a:cubicBezTo>
                    <a:pt x="88" y="225"/>
                    <a:pt x="87" y="225"/>
                    <a:pt x="87" y="224"/>
                  </a:cubicBezTo>
                  <a:cubicBezTo>
                    <a:pt x="87" y="224"/>
                    <a:pt x="86" y="224"/>
                    <a:pt x="86" y="224"/>
                  </a:cubicBezTo>
                  <a:cubicBezTo>
                    <a:pt x="85" y="224"/>
                    <a:pt x="84" y="224"/>
                    <a:pt x="83" y="223"/>
                  </a:cubicBezTo>
                  <a:cubicBezTo>
                    <a:pt x="80" y="223"/>
                    <a:pt x="80" y="225"/>
                    <a:pt x="78" y="227"/>
                  </a:cubicBezTo>
                  <a:cubicBezTo>
                    <a:pt x="78" y="228"/>
                    <a:pt x="77" y="228"/>
                    <a:pt x="76" y="228"/>
                  </a:cubicBezTo>
                  <a:cubicBezTo>
                    <a:pt x="76" y="229"/>
                    <a:pt x="75" y="229"/>
                    <a:pt x="75" y="230"/>
                  </a:cubicBezTo>
                  <a:cubicBezTo>
                    <a:pt x="74" y="231"/>
                    <a:pt x="75" y="233"/>
                    <a:pt x="74" y="235"/>
                  </a:cubicBezTo>
                  <a:cubicBezTo>
                    <a:pt x="75" y="237"/>
                    <a:pt x="74" y="239"/>
                    <a:pt x="74" y="241"/>
                  </a:cubicBezTo>
                  <a:cubicBezTo>
                    <a:pt x="74" y="241"/>
                    <a:pt x="74" y="241"/>
                    <a:pt x="74" y="241"/>
                  </a:cubicBezTo>
                  <a:cubicBezTo>
                    <a:pt x="74" y="242"/>
                    <a:pt x="74" y="242"/>
                    <a:pt x="74" y="243"/>
                  </a:cubicBezTo>
                  <a:cubicBezTo>
                    <a:pt x="74" y="243"/>
                    <a:pt x="74" y="243"/>
                    <a:pt x="74" y="243"/>
                  </a:cubicBezTo>
                  <a:cubicBezTo>
                    <a:pt x="73" y="242"/>
                    <a:pt x="74" y="241"/>
                    <a:pt x="73" y="241"/>
                  </a:cubicBezTo>
                  <a:cubicBezTo>
                    <a:pt x="73" y="240"/>
                    <a:pt x="73" y="240"/>
                    <a:pt x="72" y="239"/>
                  </a:cubicBezTo>
                  <a:cubicBezTo>
                    <a:pt x="71" y="239"/>
                    <a:pt x="69" y="240"/>
                    <a:pt x="68" y="239"/>
                  </a:cubicBezTo>
                  <a:cubicBezTo>
                    <a:pt x="67" y="238"/>
                    <a:pt x="65" y="235"/>
                    <a:pt x="66" y="232"/>
                  </a:cubicBezTo>
                  <a:cubicBezTo>
                    <a:pt x="66" y="229"/>
                    <a:pt x="68" y="227"/>
                    <a:pt x="68" y="225"/>
                  </a:cubicBezTo>
                  <a:cubicBezTo>
                    <a:pt x="68" y="224"/>
                    <a:pt x="67" y="221"/>
                    <a:pt x="66" y="221"/>
                  </a:cubicBezTo>
                  <a:cubicBezTo>
                    <a:pt x="65" y="220"/>
                    <a:pt x="62" y="221"/>
                    <a:pt x="62" y="218"/>
                  </a:cubicBezTo>
                  <a:cubicBezTo>
                    <a:pt x="62" y="217"/>
                    <a:pt x="63" y="215"/>
                    <a:pt x="64" y="214"/>
                  </a:cubicBezTo>
                  <a:cubicBezTo>
                    <a:pt x="64" y="213"/>
                    <a:pt x="64" y="212"/>
                    <a:pt x="65" y="211"/>
                  </a:cubicBezTo>
                  <a:cubicBezTo>
                    <a:pt x="65" y="210"/>
                    <a:pt x="67" y="208"/>
                    <a:pt x="66" y="207"/>
                  </a:cubicBezTo>
                  <a:cubicBezTo>
                    <a:pt x="64" y="206"/>
                    <a:pt x="62" y="206"/>
                    <a:pt x="61" y="207"/>
                  </a:cubicBezTo>
                  <a:cubicBezTo>
                    <a:pt x="60" y="208"/>
                    <a:pt x="60" y="209"/>
                    <a:pt x="60" y="209"/>
                  </a:cubicBezTo>
                  <a:cubicBezTo>
                    <a:pt x="59" y="210"/>
                    <a:pt x="59" y="210"/>
                    <a:pt x="58" y="211"/>
                  </a:cubicBezTo>
                  <a:cubicBezTo>
                    <a:pt x="57" y="211"/>
                    <a:pt x="56" y="210"/>
                    <a:pt x="55" y="210"/>
                  </a:cubicBezTo>
                  <a:cubicBezTo>
                    <a:pt x="54" y="210"/>
                    <a:pt x="54" y="211"/>
                    <a:pt x="53" y="211"/>
                  </a:cubicBezTo>
                  <a:cubicBezTo>
                    <a:pt x="51" y="210"/>
                    <a:pt x="51" y="207"/>
                    <a:pt x="51" y="205"/>
                  </a:cubicBezTo>
                  <a:cubicBezTo>
                    <a:pt x="50" y="204"/>
                    <a:pt x="50" y="203"/>
                    <a:pt x="50" y="201"/>
                  </a:cubicBezTo>
                  <a:cubicBezTo>
                    <a:pt x="50" y="201"/>
                    <a:pt x="50" y="200"/>
                    <a:pt x="50" y="199"/>
                  </a:cubicBezTo>
                  <a:cubicBezTo>
                    <a:pt x="51" y="195"/>
                    <a:pt x="52" y="194"/>
                    <a:pt x="53" y="192"/>
                  </a:cubicBezTo>
                  <a:cubicBezTo>
                    <a:pt x="53" y="191"/>
                    <a:pt x="53" y="190"/>
                    <a:pt x="54" y="188"/>
                  </a:cubicBezTo>
                  <a:cubicBezTo>
                    <a:pt x="54" y="187"/>
                    <a:pt x="57" y="186"/>
                    <a:pt x="58" y="186"/>
                  </a:cubicBezTo>
                  <a:cubicBezTo>
                    <a:pt x="60" y="185"/>
                    <a:pt x="62" y="185"/>
                    <a:pt x="63" y="185"/>
                  </a:cubicBezTo>
                  <a:cubicBezTo>
                    <a:pt x="64" y="185"/>
                    <a:pt x="64" y="186"/>
                    <a:pt x="64" y="187"/>
                  </a:cubicBezTo>
                  <a:cubicBezTo>
                    <a:pt x="65" y="187"/>
                    <a:pt x="66" y="188"/>
                    <a:pt x="67" y="188"/>
                  </a:cubicBezTo>
                  <a:cubicBezTo>
                    <a:pt x="69" y="188"/>
                    <a:pt x="70" y="186"/>
                    <a:pt x="71" y="186"/>
                  </a:cubicBezTo>
                  <a:cubicBezTo>
                    <a:pt x="73" y="186"/>
                    <a:pt x="75" y="188"/>
                    <a:pt x="75" y="188"/>
                  </a:cubicBezTo>
                  <a:cubicBezTo>
                    <a:pt x="76" y="189"/>
                    <a:pt x="76" y="190"/>
                    <a:pt x="77" y="191"/>
                  </a:cubicBezTo>
                  <a:cubicBezTo>
                    <a:pt x="77" y="193"/>
                    <a:pt x="77" y="194"/>
                    <a:pt x="77" y="195"/>
                  </a:cubicBezTo>
                  <a:cubicBezTo>
                    <a:pt x="77" y="196"/>
                    <a:pt x="78" y="197"/>
                    <a:pt x="78" y="198"/>
                  </a:cubicBezTo>
                  <a:cubicBezTo>
                    <a:pt x="78" y="199"/>
                    <a:pt x="78" y="199"/>
                    <a:pt x="78" y="200"/>
                  </a:cubicBezTo>
                  <a:cubicBezTo>
                    <a:pt x="78" y="200"/>
                    <a:pt x="78" y="201"/>
                    <a:pt x="79" y="201"/>
                  </a:cubicBezTo>
                  <a:cubicBezTo>
                    <a:pt x="80" y="201"/>
                    <a:pt x="80" y="200"/>
                    <a:pt x="80" y="200"/>
                  </a:cubicBezTo>
                  <a:cubicBezTo>
                    <a:pt x="81" y="200"/>
                    <a:pt x="80" y="199"/>
                    <a:pt x="80" y="199"/>
                  </a:cubicBezTo>
                  <a:cubicBezTo>
                    <a:pt x="80" y="199"/>
                    <a:pt x="81" y="196"/>
                    <a:pt x="81" y="194"/>
                  </a:cubicBezTo>
                  <a:cubicBezTo>
                    <a:pt x="81" y="194"/>
                    <a:pt x="81" y="193"/>
                    <a:pt x="81" y="193"/>
                  </a:cubicBezTo>
                  <a:cubicBezTo>
                    <a:pt x="81" y="192"/>
                    <a:pt x="81" y="191"/>
                    <a:pt x="81" y="190"/>
                  </a:cubicBezTo>
                  <a:cubicBezTo>
                    <a:pt x="82" y="187"/>
                    <a:pt x="83" y="185"/>
                    <a:pt x="85" y="184"/>
                  </a:cubicBezTo>
                  <a:cubicBezTo>
                    <a:pt x="85" y="184"/>
                    <a:pt x="85" y="185"/>
                    <a:pt x="86" y="184"/>
                  </a:cubicBezTo>
                  <a:cubicBezTo>
                    <a:pt x="87" y="184"/>
                    <a:pt x="88" y="183"/>
                    <a:pt x="89" y="183"/>
                  </a:cubicBezTo>
                  <a:cubicBezTo>
                    <a:pt x="89" y="182"/>
                    <a:pt x="89" y="183"/>
                    <a:pt x="89" y="182"/>
                  </a:cubicBezTo>
                  <a:cubicBezTo>
                    <a:pt x="91" y="182"/>
                    <a:pt x="93" y="180"/>
                    <a:pt x="94" y="178"/>
                  </a:cubicBezTo>
                  <a:cubicBezTo>
                    <a:pt x="95" y="177"/>
                    <a:pt x="94" y="175"/>
                    <a:pt x="95" y="174"/>
                  </a:cubicBezTo>
                  <a:cubicBezTo>
                    <a:pt x="95" y="173"/>
                    <a:pt x="97" y="174"/>
                    <a:pt x="97" y="172"/>
                  </a:cubicBezTo>
                  <a:cubicBezTo>
                    <a:pt x="97" y="172"/>
                    <a:pt x="97" y="171"/>
                    <a:pt x="98" y="170"/>
                  </a:cubicBezTo>
                  <a:cubicBezTo>
                    <a:pt x="102" y="167"/>
                    <a:pt x="107" y="162"/>
                    <a:pt x="112" y="161"/>
                  </a:cubicBezTo>
                  <a:cubicBezTo>
                    <a:pt x="112" y="161"/>
                    <a:pt x="113" y="161"/>
                    <a:pt x="114" y="161"/>
                  </a:cubicBezTo>
                  <a:cubicBezTo>
                    <a:pt x="115" y="161"/>
                    <a:pt x="115" y="161"/>
                    <a:pt x="116" y="161"/>
                  </a:cubicBezTo>
                  <a:cubicBezTo>
                    <a:pt x="117" y="161"/>
                    <a:pt x="117" y="162"/>
                    <a:pt x="118" y="162"/>
                  </a:cubicBezTo>
                  <a:cubicBezTo>
                    <a:pt x="119" y="162"/>
                    <a:pt x="121" y="162"/>
                    <a:pt x="122" y="162"/>
                  </a:cubicBezTo>
                  <a:cubicBezTo>
                    <a:pt x="122" y="162"/>
                    <a:pt x="123" y="162"/>
                    <a:pt x="123" y="161"/>
                  </a:cubicBezTo>
                  <a:cubicBezTo>
                    <a:pt x="123" y="161"/>
                    <a:pt x="123" y="161"/>
                    <a:pt x="124" y="161"/>
                  </a:cubicBezTo>
                  <a:cubicBezTo>
                    <a:pt x="124" y="161"/>
                    <a:pt x="124" y="161"/>
                    <a:pt x="124" y="161"/>
                  </a:cubicBezTo>
                  <a:cubicBezTo>
                    <a:pt x="127" y="160"/>
                    <a:pt x="130" y="160"/>
                    <a:pt x="131" y="157"/>
                  </a:cubicBezTo>
                  <a:cubicBezTo>
                    <a:pt x="131" y="156"/>
                    <a:pt x="130" y="156"/>
                    <a:pt x="130" y="156"/>
                  </a:cubicBezTo>
                  <a:cubicBezTo>
                    <a:pt x="128" y="154"/>
                    <a:pt x="126" y="157"/>
                    <a:pt x="125" y="156"/>
                  </a:cubicBezTo>
                  <a:cubicBezTo>
                    <a:pt x="122" y="154"/>
                    <a:pt x="126" y="150"/>
                    <a:pt x="124" y="147"/>
                  </a:cubicBezTo>
                  <a:cubicBezTo>
                    <a:pt x="123" y="146"/>
                    <a:pt x="121" y="148"/>
                    <a:pt x="120" y="148"/>
                  </a:cubicBezTo>
                  <a:cubicBezTo>
                    <a:pt x="118" y="149"/>
                    <a:pt x="116" y="150"/>
                    <a:pt x="116" y="148"/>
                  </a:cubicBezTo>
                  <a:cubicBezTo>
                    <a:pt x="117" y="146"/>
                    <a:pt x="118" y="146"/>
                    <a:pt x="119" y="146"/>
                  </a:cubicBezTo>
                  <a:cubicBezTo>
                    <a:pt x="120" y="145"/>
                    <a:pt x="122" y="144"/>
                    <a:pt x="123" y="144"/>
                  </a:cubicBezTo>
                  <a:cubicBezTo>
                    <a:pt x="126" y="144"/>
                    <a:pt x="129" y="146"/>
                    <a:pt x="132" y="146"/>
                  </a:cubicBezTo>
                  <a:cubicBezTo>
                    <a:pt x="132" y="146"/>
                    <a:pt x="133" y="146"/>
                    <a:pt x="133" y="146"/>
                  </a:cubicBezTo>
                  <a:cubicBezTo>
                    <a:pt x="134" y="145"/>
                    <a:pt x="134" y="146"/>
                    <a:pt x="135" y="146"/>
                  </a:cubicBezTo>
                  <a:cubicBezTo>
                    <a:pt x="136" y="145"/>
                    <a:pt x="137" y="144"/>
                    <a:pt x="139" y="143"/>
                  </a:cubicBezTo>
                  <a:cubicBezTo>
                    <a:pt x="140" y="143"/>
                    <a:pt x="142" y="143"/>
                    <a:pt x="142" y="141"/>
                  </a:cubicBezTo>
                  <a:cubicBezTo>
                    <a:pt x="143" y="139"/>
                    <a:pt x="141" y="138"/>
                    <a:pt x="141" y="137"/>
                  </a:cubicBezTo>
                  <a:cubicBezTo>
                    <a:pt x="139" y="135"/>
                    <a:pt x="138" y="133"/>
                    <a:pt x="137" y="132"/>
                  </a:cubicBezTo>
                  <a:cubicBezTo>
                    <a:pt x="137" y="131"/>
                    <a:pt x="136" y="130"/>
                    <a:pt x="136" y="129"/>
                  </a:cubicBezTo>
                  <a:cubicBezTo>
                    <a:pt x="136" y="127"/>
                    <a:pt x="137" y="126"/>
                    <a:pt x="137" y="125"/>
                  </a:cubicBezTo>
                  <a:cubicBezTo>
                    <a:pt x="137" y="125"/>
                    <a:pt x="137" y="124"/>
                    <a:pt x="137" y="123"/>
                  </a:cubicBezTo>
                  <a:cubicBezTo>
                    <a:pt x="137" y="122"/>
                    <a:pt x="137" y="122"/>
                    <a:pt x="137" y="121"/>
                  </a:cubicBezTo>
                  <a:cubicBezTo>
                    <a:pt x="137" y="119"/>
                    <a:pt x="137" y="118"/>
                    <a:pt x="136" y="117"/>
                  </a:cubicBezTo>
                  <a:cubicBezTo>
                    <a:pt x="134" y="117"/>
                    <a:pt x="132" y="120"/>
                    <a:pt x="130" y="120"/>
                  </a:cubicBezTo>
                  <a:cubicBezTo>
                    <a:pt x="130" y="120"/>
                    <a:pt x="130" y="119"/>
                    <a:pt x="130" y="119"/>
                  </a:cubicBezTo>
                  <a:cubicBezTo>
                    <a:pt x="128" y="118"/>
                    <a:pt x="128" y="117"/>
                    <a:pt x="128" y="115"/>
                  </a:cubicBezTo>
                  <a:cubicBezTo>
                    <a:pt x="129" y="114"/>
                    <a:pt x="129" y="112"/>
                    <a:pt x="129" y="111"/>
                  </a:cubicBezTo>
                  <a:cubicBezTo>
                    <a:pt x="129" y="110"/>
                    <a:pt x="128" y="109"/>
                    <a:pt x="127" y="108"/>
                  </a:cubicBezTo>
                  <a:cubicBezTo>
                    <a:pt x="127" y="107"/>
                    <a:pt x="127" y="106"/>
                    <a:pt x="126" y="105"/>
                  </a:cubicBezTo>
                  <a:cubicBezTo>
                    <a:pt x="125" y="105"/>
                    <a:pt x="124" y="105"/>
                    <a:pt x="123" y="105"/>
                  </a:cubicBezTo>
                  <a:cubicBezTo>
                    <a:pt x="122" y="105"/>
                    <a:pt x="121" y="105"/>
                    <a:pt x="120" y="105"/>
                  </a:cubicBezTo>
                  <a:cubicBezTo>
                    <a:pt x="119" y="106"/>
                    <a:pt x="119" y="107"/>
                    <a:pt x="118" y="108"/>
                  </a:cubicBezTo>
                  <a:cubicBezTo>
                    <a:pt x="118" y="109"/>
                    <a:pt x="117" y="111"/>
                    <a:pt x="117" y="111"/>
                  </a:cubicBezTo>
                  <a:cubicBezTo>
                    <a:pt x="116" y="113"/>
                    <a:pt x="114" y="113"/>
                    <a:pt x="114" y="115"/>
                  </a:cubicBezTo>
                  <a:cubicBezTo>
                    <a:pt x="114" y="117"/>
                    <a:pt x="114" y="121"/>
                    <a:pt x="112" y="124"/>
                  </a:cubicBezTo>
                  <a:cubicBezTo>
                    <a:pt x="111" y="125"/>
                    <a:pt x="109" y="125"/>
                    <a:pt x="108" y="127"/>
                  </a:cubicBezTo>
                  <a:cubicBezTo>
                    <a:pt x="106" y="130"/>
                    <a:pt x="106" y="136"/>
                    <a:pt x="102" y="135"/>
                  </a:cubicBezTo>
                  <a:cubicBezTo>
                    <a:pt x="101" y="133"/>
                    <a:pt x="101" y="130"/>
                    <a:pt x="102" y="126"/>
                  </a:cubicBezTo>
                  <a:cubicBezTo>
                    <a:pt x="101" y="124"/>
                    <a:pt x="100" y="124"/>
                    <a:pt x="99" y="123"/>
                  </a:cubicBezTo>
                  <a:cubicBezTo>
                    <a:pt x="99" y="123"/>
                    <a:pt x="99" y="123"/>
                    <a:pt x="99" y="123"/>
                  </a:cubicBezTo>
                  <a:cubicBezTo>
                    <a:pt x="98" y="122"/>
                    <a:pt x="97" y="122"/>
                    <a:pt x="97" y="122"/>
                  </a:cubicBezTo>
                  <a:cubicBezTo>
                    <a:pt x="97" y="122"/>
                    <a:pt x="97" y="121"/>
                    <a:pt x="97" y="121"/>
                  </a:cubicBezTo>
                  <a:cubicBezTo>
                    <a:pt x="96" y="119"/>
                    <a:pt x="96" y="119"/>
                    <a:pt x="95" y="118"/>
                  </a:cubicBezTo>
                  <a:cubicBezTo>
                    <a:pt x="95" y="116"/>
                    <a:pt x="95" y="116"/>
                    <a:pt x="94" y="116"/>
                  </a:cubicBezTo>
                  <a:cubicBezTo>
                    <a:pt x="94" y="116"/>
                    <a:pt x="94" y="115"/>
                    <a:pt x="94" y="115"/>
                  </a:cubicBezTo>
                  <a:cubicBezTo>
                    <a:pt x="94" y="115"/>
                    <a:pt x="93" y="115"/>
                    <a:pt x="93" y="114"/>
                  </a:cubicBezTo>
                  <a:cubicBezTo>
                    <a:pt x="92" y="114"/>
                    <a:pt x="91" y="114"/>
                    <a:pt x="91" y="113"/>
                  </a:cubicBezTo>
                  <a:cubicBezTo>
                    <a:pt x="90" y="112"/>
                    <a:pt x="91" y="111"/>
                    <a:pt x="91" y="110"/>
                  </a:cubicBezTo>
                  <a:cubicBezTo>
                    <a:pt x="89" y="108"/>
                    <a:pt x="88" y="106"/>
                    <a:pt x="91" y="103"/>
                  </a:cubicBezTo>
                  <a:cubicBezTo>
                    <a:pt x="92" y="102"/>
                    <a:pt x="94" y="101"/>
                    <a:pt x="96" y="100"/>
                  </a:cubicBezTo>
                  <a:cubicBezTo>
                    <a:pt x="97" y="99"/>
                    <a:pt x="97" y="98"/>
                    <a:pt x="98" y="98"/>
                  </a:cubicBezTo>
                  <a:cubicBezTo>
                    <a:pt x="99" y="97"/>
                    <a:pt x="101" y="96"/>
                    <a:pt x="101" y="96"/>
                  </a:cubicBezTo>
                  <a:cubicBezTo>
                    <a:pt x="104" y="95"/>
                    <a:pt x="106" y="96"/>
                    <a:pt x="108" y="95"/>
                  </a:cubicBezTo>
                  <a:cubicBezTo>
                    <a:pt x="109" y="96"/>
                    <a:pt x="108" y="98"/>
                    <a:pt x="109" y="99"/>
                  </a:cubicBezTo>
                  <a:cubicBezTo>
                    <a:pt x="110" y="100"/>
                    <a:pt x="112" y="99"/>
                    <a:pt x="113" y="97"/>
                  </a:cubicBezTo>
                  <a:cubicBezTo>
                    <a:pt x="114" y="95"/>
                    <a:pt x="112" y="95"/>
                    <a:pt x="113" y="93"/>
                  </a:cubicBezTo>
                  <a:cubicBezTo>
                    <a:pt x="115" y="91"/>
                    <a:pt x="120" y="91"/>
                    <a:pt x="121" y="88"/>
                  </a:cubicBezTo>
                  <a:cubicBezTo>
                    <a:pt x="121" y="87"/>
                    <a:pt x="121" y="86"/>
                    <a:pt x="121" y="85"/>
                  </a:cubicBezTo>
                  <a:cubicBezTo>
                    <a:pt x="121" y="84"/>
                    <a:pt x="121" y="82"/>
                    <a:pt x="122" y="80"/>
                  </a:cubicBezTo>
                  <a:cubicBezTo>
                    <a:pt x="123" y="79"/>
                    <a:pt x="126" y="78"/>
                    <a:pt x="127" y="78"/>
                  </a:cubicBezTo>
                  <a:cubicBezTo>
                    <a:pt x="130" y="77"/>
                    <a:pt x="131" y="80"/>
                    <a:pt x="132" y="81"/>
                  </a:cubicBezTo>
                  <a:cubicBezTo>
                    <a:pt x="132" y="82"/>
                    <a:pt x="132" y="82"/>
                    <a:pt x="132" y="83"/>
                  </a:cubicBezTo>
                  <a:cubicBezTo>
                    <a:pt x="134" y="85"/>
                    <a:pt x="135" y="86"/>
                    <a:pt x="134" y="89"/>
                  </a:cubicBezTo>
                  <a:cubicBezTo>
                    <a:pt x="133" y="90"/>
                    <a:pt x="132" y="92"/>
                    <a:pt x="130" y="93"/>
                  </a:cubicBezTo>
                  <a:cubicBezTo>
                    <a:pt x="130" y="95"/>
                    <a:pt x="129" y="96"/>
                    <a:pt x="128" y="96"/>
                  </a:cubicBezTo>
                  <a:cubicBezTo>
                    <a:pt x="125" y="97"/>
                    <a:pt x="121" y="96"/>
                    <a:pt x="121" y="101"/>
                  </a:cubicBezTo>
                  <a:cubicBezTo>
                    <a:pt x="122" y="102"/>
                    <a:pt x="124" y="101"/>
                    <a:pt x="125" y="102"/>
                  </a:cubicBezTo>
                  <a:cubicBezTo>
                    <a:pt x="127" y="102"/>
                    <a:pt x="129" y="104"/>
                    <a:pt x="130" y="105"/>
                  </a:cubicBezTo>
                  <a:cubicBezTo>
                    <a:pt x="130" y="106"/>
                    <a:pt x="130" y="106"/>
                    <a:pt x="131" y="107"/>
                  </a:cubicBezTo>
                  <a:cubicBezTo>
                    <a:pt x="132" y="107"/>
                    <a:pt x="133" y="108"/>
                    <a:pt x="134" y="108"/>
                  </a:cubicBezTo>
                  <a:cubicBezTo>
                    <a:pt x="135" y="109"/>
                    <a:pt x="136" y="110"/>
                    <a:pt x="137" y="109"/>
                  </a:cubicBezTo>
                  <a:cubicBezTo>
                    <a:pt x="138" y="106"/>
                    <a:pt x="133" y="106"/>
                    <a:pt x="135" y="103"/>
                  </a:cubicBezTo>
                  <a:cubicBezTo>
                    <a:pt x="137" y="102"/>
                    <a:pt x="139" y="107"/>
                    <a:pt x="141" y="104"/>
                  </a:cubicBezTo>
                  <a:cubicBezTo>
                    <a:pt x="142" y="101"/>
                    <a:pt x="138" y="100"/>
                    <a:pt x="140" y="97"/>
                  </a:cubicBezTo>
                  <a:cubicBezTo>
                    <a:pt x="140" y="97"/>
                    <a:pt x="140" y="96"/>
                    <a:pt x="141" y="96"/>
                  </a:cubicBezTo>
                  <a:cubicBezTo>
                    <a:pt x="142" y="97"/>
                    <a:pt x="142" y="98"/>
                    <a:pt x="142" y="98"/>
                  </a:cubicBezTo>
                  <a:cubicBezTo>
                    <a:pt x="142" y="98"/>
                    <a:pt x="143" y="98"/>
                    <a:pt x="143" y="99"/>
                  </a:cubicBezTo>
                  <a:cubicBezTo>
                    <a:pt x="143" y="99"/>
                    <a:pt x="143" y="101"/>
                    <a:pt x="144" y="101"/>
                  </a:cubicBezTo>
                  <a:cubicBezTo>
                    <a:pt x="145" y="101"/>
                    <a:pt x="146" y="100"/>
                    <a:pt x="147" y="99"/>
                  </a:cubicBezTo>
                  <a:cubicBezTo>
                    <a:pt x="148" y="98"/>
                    <a:pt x="149" y="97"/>
                    <a:pt x="149" y="96"/>
                  </a:cubicBezTo>
                  <a:cubicBezTo>
                    <a:pt x="149" y="95"/>
                    <a:pt x="149" y="95"/>
                    <a:pt x="149" y="95"/>
                  </a:cubicBezTo>
                  <a:cubicBezTo>
                    <a:pt x="149" y="95"/>
                    <a:pt x="149" y="94"/>
                    <a:pt x="149" y="94"/>
                  </a:cubicBezTo>
                  <a:cubicBezTo>
                    <a:pt x="149" y="92"/>
                    <a:pt x="146" y="90"/>
                    <a:pt x="146" y="88"/>
                  </a:cubicBezTo>
                  <a:cubicBezTo>
                    <a:pt x="145" y="88"/>
                    <a:pt x="144" y="87"/>
                    <a:pt x="144" y="86"/>
                  </a:cubicBezTo>
                  <a:cubicBezTo>
                    <a:pt x="144" y="84"/>
                    <a:pt x="145" y="83"/>
                    <a:pt x="145" y="82"/>
                  </a:cubicBezTo>
                  <a:cubicBezTo>
                    <a:pt x="144" y="79"/>
                    <a:pt x="141" y="79"/>
                    <a:pt x="141" y="76"/>
                  </a:cubicBezTo>
                  <a:cubicBezTo>
                    <a:pt x="141" y="74"/>
                    <a:pt x="142" y="73"/>
                    <a:pt x="141" y="72"/>
                  </a:cubicBezTo>
                  <a:cubicBezTo>
                    <a:pt x="140" y="71"/>
                    <a:pt x="138" y="71"/>
                    <a:pt x="137" y="70"/>
                  </a:cubicBezTo>
                  <a:cubicBezTo>
                    <a:pt x="137" y="69"/>
                    <a:pt x="137" y="68"/>
                    <a:pt x="137" y="66"/>
                  </a:cubicBezTo>
                  <a:cubicBezTo>
                    <a:pt x="136" y="66"/>
                    <a:pt x="135" y="66"/>
                    <a:pt x="133" y="66"/>
                  </a:cubicBezTo>
                  <a:cubicBezTo>
                    <a:pt x="133" y="66"/>
                    <a:pt x="132" y="66"/>
                    <a:pt x="131" y="66"/>
                  </a:cubicBezTo>
                  <a:cubicBezTo>
                    <a:pt x="130" y="66"/>
                    <a:pt x="130" y="65"/>
                    <a:pt x="129" y="65"/>
                  </a:cubicBezTo>
                  <a:cubicBezTo>
                    <a:pt x="127" y="65"/>
                    <a:pt x="124" y="64"/>
                    <a:pt x="123" y="64"/>
                  </a:cubicBezTo>
                  <a:cubicBezTo>
                    <a:pt x="122" y="64"/>
                    <a:pt x="121" y="65"/>
                    <a:pt x="120" y="65"/>
                  </a:cubicBezTo>
                  <a:cubicBezTo>
                    <a:pt x="119" y="66"/>
                    <a:pt x="117" y="68"/>
                    <a:pt x="116" y="70"/>
                  </a:cubicBezTo>
                  <a:cubicBezTo>
                    <a:pt x="116" y="71"/>
                    <a:pt x="116" y="72"/>
                    <a:pt x="116" y="73"/>
                  </a:cubicBezTo>
                  <a:cubicBezTo>
                    <a:pt x="117" y="74"/>
                    <a:pt x="117" y="76"/>
                    <a:pt x="117" y="78"/>
                  </a:cubicBezTo>
                  <a:cubicBezTo>
                    <a:pt x="117" y="79"/>
                    <a:pt x="119" y="79"/>
                    <a:pt x="118" y="81"/>
                  </a:cubicBezTo>
                  <a:cubicBezTo>
                    <a:pt x="117" y="82"/>
                    <a:pt x="117" y="83"/>
                    <a:pt x="116" y="83"/>
                  </a:cubicBezTo>
                  <a:cubicBezTo>
                    <a:pt x="115" y="85"/>
                    <a:pt x="114" y="87"/>
                    <a:pt x="112" y="87"/>
                  </a:cubicBezTo>
                  <a:cubicBezTo>
                    <a:pt x="111" y="87"/>
                    <a:pt x="111" y="86"/>
                    <a:pt x="111" y="85"/>
                  </a:cubicBezTo>
                  <a:cubicBezTo>
                    <a:pt x="110" y="85"/>
                    <a:pt x="109" y="85"/>
                    <a:pt x="109" y="84"/>
                  </a:cubicBezTo>
                  <a:cubicBezTo>
                    <a:pt x="109" y="83"/>
                    <a:pt x="109" y="82"/>
                    <a:pt x="108" y="80"/>
                  </a:cubicBezTo>
                  <a:cubicBezTo>
                    <a:pt x="109" y="79"/>
                    <a:pt x="108" y="78"/>
                    <a:pt x="108" y="76"/>
                  </a:cubicBezTo>
                  <a:cubicBezTo>
                    <a:pt x="109" y="75"/>
                    <a:pt x="110" y="75"/>
                    <a:pt x="111" y="74"/>
                  </a:cubicBezTo>
                  <a:cubicBezTo>
                    <a:pt x="111" y="71"/>
                    <a:pt x="108" y="71"/>
                    <a:pt x="109" y="68"/>
                  </a:cubicBezTo>
                  <a:cubicBezTo>
                    <a:pt x="110" y="67"/>
                    <a:pt x="111" y="67"/>
                    <a:pt x="112" y="66"/>
                  </a:cubicBezTo>
                  <a:cubicBezTo>
                    <a:pt x="113" y="66"/>
                    <a:pt x="114" y="66"/>
                    <a:pt x="116" y="65"/>
                  </a:cubicBezTo>
                  <a:cubicBezTo>
                    <a:pt x="116" y="65"/>
                    <a:pt x="116" y="65"/>
                    <a:pt x="116" y="65"/>
                  </a:cubicBezTo>
                  <a:cubicBezTo>
                    <a:pt x="116" y="65"/>
                    <a:pt x="117" y="65"/>
                    <a:pt x="117" y="65"/>
                  </a:cubicBezTo>
                  <a:cubicBezTo>
                    <a:pt x="117" y="64"/>
                    <a:pt x="117" y="64"/>
                    <a:pt x="117" y="64"/>
                  </a:cubicBezTo>
                  <a:cubicBezTo>
                    <a:pt x="117" y="64"/>
                    <a:pt x="117" y="64"/>
                    <a:pt x="117" y="64"/>
                  </a:cubicBezTo>
                  <a:cubicBezTo>
                    <a:pt x="119" y="62"/>
                    <a:pt x="120" y="58"/>
                    <a:pt x="121" y="57"/>
                  </a:cubicBezTo>
                  <a:cubicBezTo>
                    <a:pt x="123" y="57"/>
                    <a:pt x="125" y="57"/>
                    <a:pt x="127" y="57"/>
                  </a:cubicBezTo>
                  <a:cubicBezTo>
                    <a:pt x="129" y="57"/>
                    <a:pt x="133" y="56"/>
                    <a:pt x="134" y="56"/>
                  </a:cubicBezTo>
                  <a:cubicBezTo>
                    <a:pt x="135" y="55"/>
                    <a:pt x="137" y="53"/>
                    <a:pt x="137" y="52"/>
                  </a:cubicBezTo>
                  <a:cubicBezTo>
                    <a:pt x="138" y="51"/>
                    <a:pt x="140" y="50"/>
                    <a:pt x="140" y="49"/>
                  </a:cubicBezTo>
                  <a:cubicBezTo>
                    <a:pt x="141" y="49"/>
                    <a:pt x="141" y="49"/>
                    <a:pt x="141" y="48"/>
                  </a:cubicBezTo>
                  <a:cubicBezTo>
                    <a:pt x="142" y="47"/>
                    <a:pt x="144" y="45"/>
                    <a:pt x="145" y="44"/>
                  </a:cubicBezTo>
                  <a:cubicBezTo>
                    <a:pt x="146" y="44"/>
                    <a:pt x="147" y="43"/>
                    <a:pt x="147" y="43"/>
                  </a:cubicBezTo>
                  <a:cubicBezTo>
                    <a:pt x="149" y="42"/>
                    <a:pt x="150" y="40"/>
                    <a:pt x="151" y="38"/>
                  </a:cubicBezTo>
                  <a:cubicBezTo>
                    <a:pt x="151" y="38"/>
                    <a:pt x="152" y="38"/>
                    <a:pt x="152" y="38"/>
                  </a:cubicBezTo>
                  <a:cubicBezTo>
                    <a:pt x="155" y="36"/>
                    <a:pt x="157" y="35"/>
                    <a:pt x="159" y="34"/>
                  </a:cubicBezTo>
                  <a:cubicBezTo>
                    <a:pt x="160" y="33"/>
                    <a:pt x="161" y="33"/>
                    <a:pt x="162" y="32"/>
                  </a:cubicBezTo>
                  <a:cubicBezTo>
                    <a:pt x="163" y="32"/>
                    <a:pt x="164" y="31"/>
                    <a:pt x="165" y="31"/>
                  </a:cubicBezTo>
                  <a:cubicBezTo>
                    <a:pt x="166" y="30"/>
                    <a:pt x="167" y="30"/>
                    <a:pt x="167" y="30"/>
                  </a:cubicBezTo>
                  <a:cubicBezTo>
                    <a:pt x="168" y="30"/>
                    <a:pt x="168" y="29"/>
                    <a:pt x="168" y="29"/>
                  </a:cubicBezTo>
                  <a:cubicBezTo>
                    <a:pt x="169" y="29"/>
                    <a:pt x="169" y="29"/>
                    <a:pt x="169" y="29"/>
                  </a:cubicBezTo>
                  <a:cubicBezTo>
                    <a:pt x="169" y="29"/>
                    <a:pt x="170" y="29"/>
                    <a:pt x="170" y="28"/>
                  </a:cubicBezTo>
                  <a:cubicBezTo>
                    <a:pt x="171" y="28"/>
                    <a:pt x="172" y="27"/>
                    <a:pt x="172" y="26"/>
                  </a:cubicBezTo>
                  <a:cubicBezTo>
                    <a:pt x="172" y="25"/>
                    <a:pt x="171" y="24"/>
                    <a:pt x="170" y="24"/>
                  </a:cubicBezTo>
                  <a:cubicBezTo>
                    <a:pt x="169" y="23"/>
                    <a:pt x="168" y="24"/>
                    <a:pt x="167" y="24"/>
                  </a:cubicBezTo>
                  <a:cubicBezTo>
                    <a:pt x="165" y="24"/>
                    <a:pt x="162" y="23"/>
                    <a:pt x="160" y="23"/>
                  </a:cubicBezTo>
                  <a:cubicBezTo>
                    <a:pt x="158" y="23"/>
                    <a:pt x="157" y="24"/>
                    <a:pt x="156" y="24"/>
                  </a:cubicBezTo>
                  <a:cubicBezTo>
                    <a:pt x="154" y="24"/>
                    <a:pt x="154" y="23"/>
                    <a:pt x="153" y="23"/>
                  </a:cubicBezTo>
                  <a:cubicBezTo>
                    <a:pt x="152" y="23"/>
                    <a:pt x="151" y="24"/>
                    <a:pt x="150" y="24"/>
                  </a:cubicBezTo>
                  <a:cubicBezTo>
                    <a:pt x="146" y="25"/>
                    <a:pt x="144" y="26"/>
                    <a:pt x="141" y="27"/>
                  </a:cubicBezTo>
                  <a:cubicBezTo>
                    <a:pt x="141" y="26"/>
                    <a:pt x="141" y="26"/>
                    <a:pt x="140" y="26"/>
                  </a:cubicBezTo>
                  <a:cubicBezTo>
                    <a:pt x="161" y="19"/>
                    <a:pt x="182" y="15"/>
                    <a:pt x="205" y="15"/>
                  </a:cubicBezTo>
                  <a:cubicBezTo>
                    <a:pt x="245" y="15"/>
                    <a:pt x="281" y="27"/>
                    <a:pt x="312" y="47"/>
                  </a:cubicBezTo>
                  <a:cubicBezTo>
                    <a:pt x="310" y="48"/>
                    <a:pt x="310" y="49"/>
                    <a:pt x="309" y="50"/>
                  </a:cubicBezTo>
                  <a:cubicBezTo>
                    <a:pt x="308" y="51"/>
                    <a:pt x="307" y="52"/>
                    <a:pt x="307" y="52"/>
                  </a:cubicBezTo>
                  <a:cubicBezTo>
                    <a:pt x="306" y="53"/>
                    <a:pt x="307" y="53"/>
                    <a:pt x="306" y="54"/>
                  </a:cubicBezTo>
                  <a:cubicBezTo>
                    <a:pt x="306" y="56"/>
                    <a:pt x="304" y="58"/>
                    <a:pt x="304" y="59"/>
                  </a:cubicBezTo>
                  <a:cubicBezTo>
                    <a:pt x="304" y="59"/>
                    <a:pt x="305" y="60"/>
                    <a:pt x="304" y="60"/>
                  </a:cubicBezTo>
                  <a:cubicBezTo>
                    <a:pt x="306" y="62"/>
                    <a:pt x="308" y="64"/>
                    <a:pt x="309" y="65"/>
                  </a:cubicBezTo>
                  <a:cubicBezTo>
                    <a:pt x="311" y="66"/>
                    <a:pt x="314" y="66"/>
                    <a:pt x="315" y="65"/>
                  </a:cubicBezTo>
                  <a:cubicBezTo>
                    <a:pt x="314" y="62"/>
                    <a:pt x="313" y="63"/>
                    <a:pt x="312" y="61"/>
                  </a:cubicBezTo>
                  <a:cubicBezTo>
                    <a:pt x="312" y="59"/>
                    <a:pt x="312" y="56"/>
                    <a:pt x="312" y="55"/>
                  </a:cubicBezTo>
                  <a:cubicBezTo>
                    <a:pt x="312" y="55"/>
                    <a:pt x="313" y="54"/>
                    <a:pt x="314" y="53"/>
                  </a:cubicBezTo>
                  <a:cubicBezTo>
                    <a:pt x="314" y="52"/>
                    <a:pt x="315" y="51"/>
                    <a:pt x="316" y="50"/>
                  </a:cubicBezTo>
                  <a:cubicBezTo>
                    <a:pt x="321" y="54"/>
                    <a:pt x="326" y="58"/>
                    <a:pt x="331" y="62"/>
                  </a:cubicBezTo>
                  <a:cubicBezTo>
                    <a:pt x="330" y="63"/>
                    <a:pt x="330" y="63"/>
                    <a:pt x="330" y="64"/>
                  </a:cubicBezTo>
                  <a:cubicBezTo>
                    <a:pt x="329" y="66"/>
                    <a:pt x="330" y="68"/>
                    <a:pt x="330" y="69"/>
                  </a:cubicBezTo>
                  <a:cubicBezTo>
                    <a:pt x="330" y="70"/>
                    <a:pt x="331" y="71"/>
                    <a:pt x="331" y="72"/>
                  </a:cubicBezTo>
                  <a:cubicBezTo>
                    <a:pt x="330" y="71"/>
                    <a:pt x="330" y="71"/>
                    <a:pt x="329" y="71"/>
                  </a:cubicBezTo>
                  <a:cubicBezTo>
                    <a:pt x="329" y="70"/>
                    <a:pt x="329" y="70"/>
                    <a:pt x="328" y="69"/>
                  </a:cubicBezTo>
                  <a:cubicBezTo>
                    <a:pt x="328" y="69"/>
                    <a:pt x="327" y="69"/>
                    <a:pt x="327" y="69"/>
                  </a:cubicBezTo>
                  <a:cubicBezTo>
                    <a:pt x="325" y="68"/>
                    <a:pt x="324" y="68"/>
                    <a:pt x="322" y="68"/>
                  </a:cubicBezTo>
                  <a:cubicBezTo>
                    <a:pt x="321" y="68"/>
                    <a:pt x="319" y="66"/>
                    <a:pt x="318" y="67"/>
                  </a:cubicBezTo>
                  <a:cubicBezTo>
                    <a:pt x="318" y="70"/>
                    <a:pt x="320" y="69"/>
                    <a:pt x="320" y="71"/>
                  </a:cubicBezTo>
                  <a:cubicBezTo>
                    <a:pt x="319" y="73"/>
                    <a:pt x="318" y="72"/>
                    <a:pt x="316" y="72"/>
                  </a:cubicBezTo>
                  <a:cubicBezTo>
                    <a:pt x="315" y="72"/>
                    <a:pt x="313" y="72"/>
                    <a:pt x="311" y="72"/>
                  </a:cubicBezTo>
                  <a:cubicBezTo>
                    <a:pt x="310" y="72"/>
                    <a:pt x="309" y="73"/>
                    <a:pt x="308" y="73"/>
                  </a:cubicBezTo>
                  <a:cubicBezTo>
                    <a:pt x="308" y="74"/>
                    <a:pt x="307" y="74"/>
                    <a:pt x="306" y="74"/>
                  </a:cubicBezTo>
                  <a:cubicBezTo>
                    <a:pt x="305" y="74"/>
                    <a:pt x="305" y="75"/>
                    <a:pt x="304" y="75"/>
                  </a:cubicBezTo>
                  <a:cubicBezTo>
                    <a:pt x="304" y="75"/>
                    <a:pt x="303" y="75"/>
                    <a:pt x="303" y="75"/>
                  </a:cubicBezTo>
                  <a:cubicBezTo>
                    <a:pt x="303" y="76"/>
                    <a:pt x="303" y="76"/>
                    <a:pt x="303" y="76"/>
                  </a:cubicBezTo>
                  <a:cubicBezTo>
                    <a:pt x="303" y="76"/>
                    <a:pt x="302" y="76"/>
                    <a:pt x="302" y="76"/>
                  </a:cubicBezTo>
                  <a:cubicBezTo>
                    <a:pt x="301" y="77"/>
                    <a:pt x="301" y="79"/>
                    <a:pt x="298" y="79"/>
                  </a:cubicBezTo>
                  <a:cubicBezTo>
                    <a:pt x="297" y="78"/>
                    <a:pt x="298" y="75"/>
                    <a:pt x="295" y="75"/>
                  </a:cubicBezTo>
                  <a:cubicBezTo>
                    <a:pt x="293" y="75"/>
                    <a:pt x="295" y="79"/>
                    <a:pt x="293" y="79"/>
                  </a:cubicBezTo>
                  <a:cubicBezTo>
                    <a:pt x="292" y="80"/>
                    <a:pt x="291" y="79"/>
                    <a:pt x="290" y="80"/>
                  </a:cubicBezTo>
                  <a:cubicBezTo>
                    <a:pt x="290" y="80"/>
                    <a:pt x="288" y="82"/>
                    <a:pt x="288" y="82"/>
                  </a:cubicBezTo>
                  <a:cubicBezTo>
                    <a:pt x="288" y="83"/>
                    <a:pt x="288" y="83"/>
                    <a:pt x="287" y="84"/>
                  </a:cubicBezTo>
                  <a:cubicBezTo>
                    <a:pt x="287" y="84"/>
                    <a:pt x="287" y="84"/>
                    <a:pt x="286" y="85"/>
                  </a:cubicBezTo>
                  <a:cubicBezTo>
                    <a:pt x="286" y="86"/>
                    <a:pt x="285" y="88"/>
                    <a:pt x="284" y="88"/>
                  </a:cubicBezTo>
                  <a:cubicBezTo>
                    <a:pt x="283" y="88"/>
                    <a:pt x="279" y="85"/>
                    <a:pt x="280" y="82"/>
                  </a:cubicBezTo>
                  <a:cubicBezTo>
                    <a:pt x="280" y="81"/>
                    <a:pt x="279" y="81"/>
                    <a:pt x="279" y="80"/>
                  </a:cubicBezTo>
                  <a:cubicBezTo>
                    <a:pt x="278" y="80"/>
                    <a:pt x="277" y="80"/>
                    <a:pt x="277" y="78"/>
                  </a:cubicBezTo>
                  <a:cubicBezTo>
                    <a:pt x="279" y="78"/>
                    <a:pt x="281" y="80"/>
                    <a:pt x="283" y="80"/>
                  </a:cubicBezTo>
                  <a:cubicBezTo>
                    <a:pt x="286" y="80"/>
                    <a:pt x="289" y="79"/>
                    <a:pt x="289" y="77"/>
                  </a:cubicBezTo>
                  <a:cubicBezTo>
                    <a:pt x="289" y="76"/>
                    <a:pt x="288" y="74"/>
                    <a:pt x="287" y="73"/>
                  </a:cubicBezTo>
                  <a:cubicBezTo>
                    <a:pt x="287" y="73"/>
                    <a:pt x="286" y="73"/>
                    <a:pt x="286" y="73"/>
                  </a:cubicBezTo>
                  <a:cubicBezTo>
                    <a:pt x="286" y="73"/>
                    <a:pt x="286" y="73"/>
                    <a:pt x="286" y="72"/>
                  </a:cubicBezTo>
                  <a:cubicBezTo>
                    <a:pt x="284" y="71"/>
                    <a:pt x="281" y="70"/>
                    <a:pt x="279" y="69"/>
                  </a:cubicBezTo>
                  <a:cubicBezTo>
                    <a:pt x="279" y="69"/>
                    <a:pt x="279" y="69"/>
                    <a:pt x="278" y="68"/>
                  </a:cubicBezTo>
                  <a:cubicBezTo>
                    <a:pt x="277" y="68"/>
                    <a:pt x="276" y="68"/>
                    <a:pt x="276" y="68"/>
                  </a:cubicBezTo>
                  <a:cubicBezTo>
                    <a:pt x="275" y="68"/>
                    <a:pt x="275" y="67"/>
                    <a:pt x="275" y="67"/>
                  </a:cubicBezTo>
                  <a:cubicBezTo>
                    <a:pt x="275" y="67"/>
                    <a:pt x="274" y="67"/>
                    <a:pt x="274" y="66"/>
                  </a:cubicBezTo>
                  <a:cubicBezTo>
                    <a:pt x="273" y="66"/>
                    <a:pt x="273" y="66"/>
                    <a:pt x="273" y="66"/>
                  </a:cubicBezTo>
                  <a:cubicBezTo>
                    <a:pt x="273" y="66"/>
                    <a:pt x="273" y="66"/>
                    <a:pt x="272" y="65"/>
                  </a:cubicBezTo>
                  <a:cubicBezTo>
                    <a:pt x="272" y="65"/>
                    <a:pt x="272" y="65"/>
                    <a:pt x="272" y="64"/>
                  </a:cubicBezTo>
                  <a:cubicBezTo>
                    <a:pt x="270" y="63"/>
                    <a:pt x="269" y="61"/>
                    <a:pt x="268" y="61"/>
                  </a:cubicBezTo>
                  <a:cubicBezTo>
                    <a:pt x="264" y="61"/>
                    <a:pt x="259" y="61"/>
                    <a:pt x="257" y="62"/>
                  </a:cubicBezTo>
                  <a:cubicBezTo>
                    <a:pt x="256" y="63"/>
                    <a:pt x="254" y="63"/>
                    <a:pt x="253" y="63"/>
                  </a:cubicBezTo>
                  <a:cubicBezTo>
                    <a:pt x="251" y="64"/>
                    <a:pt x="250" y="67"/>
                    <a:pt x="248" y="68"/>
                  </a:cubicBezTo>
                  <a:cubicBezTo>
                    <a:pt x="246" y="70"/>
                    <a:pt x="244" y="70"/>
                    <a:pt x="243" y="73"/>
                  </a:cubicBezTo>
                  <a:cubicBezTo>
                    <a:pt x="244" y="74"/>
                    <a:pt x="247" y="73"/>
                    <a:pt x="247" y="75"/>
                  </a:cubicBezTo>
                  <a:cubicBezTo>
                    <a:pt x="244" y="79"/>
                    <a:pt x="241" y="82"/>
                    <a:pt x="238" y="85"/>
                  </a:cubicBezTo>
                  <a:cubicBezTo>
                    <a:pt x="235" y="86"/>
                    <a:pt x="233" y="89"/>
                    <a:pt x="231" y="91"/>
                  </a:cubicBezTo>
                  <a:cubicBezTo>
                    <a:pt x="230" y="92"/>
                    <a:pt x="229" y="92"/>
                    <a:pt x="228" y="93"/>
                  </a:cubicBezTo>
                  <a:cubicBezTo>
                    <a:pt x="227" y="99"/>
                    <a:pt x="228" y="104"/>
                    <a:pt x="231" y="106"/>
                  </a:cubicBezTo>
                  <a:cubicBezTo>
                    <a:pt x="231" y="106"/>
                    <a:pt x="232" y="106"/>
                    <a:pt x="232" y="106"/>
                  </a:cubicBezTo>
                  <a:cubicBezTo>
                    <a:pt x="233" y="106"/>
                    <a:pt x="233" y="105"/>
                    <a:pt x="234" y="105"/>
                  </a:cubicBezTo>
                  <a:cubicBezTo>
                    <a:pt x="235" y="105"/>
                    <a:pt x="235" y="105"/>
                    <a:pt x="236" y="105"/>
                  </a:cubicBezTo>
                  <a:cubicBezTo>
                    <a:pt x="236" y="105"/>
                    <a:pt x="236" y="104"/>
                    <a:pt x="237" y="104"/>
                  </a:cubicBezTo>
                  <a:cubicBezTo>
                    <a:pt x="237" y="104"/>
                    <a:pt x="238" y="104"/>
                    <a:pt x="238" y="104"/>
                  </a:cubicBezTo>
                  <a:cubicBezTo>
                    <a:pt x="239" y="104"/>
                    <a:pt x="239" y="106"/>
                    <a:pt x="239" y="106"/>
                  </a:cubicBezTo>
                  <a:cubicBezTo>
                    <a:pt x="240" y="107"/>
                    <a:pt x="240" y="108"/>
                    <a:pt x="240" y="109"/>
                  </a:cubicBezTo>
                  <a:cubicBezTo>
                    <a:pt x="241" y="110"/>
                    <a:pt x="242" y="112"/>
                    <a:pt x="243" y="113"/>
                  </a:cubicBezTo>
                  <a:cubicBezTo>
                    <a:pt x="244" y="113"/>
                    <a:pt x="245" y="112"/>
                    <a:pt x="246" y="111"/>
                  </a:cubicBezTo>
                  <a:cubicBezTo>
                    <a:pt x="247" y="111"/>
                    <a:pt x="248" y="112"/>
                    <a:pt x="248" y="111"/>
                  </a:cubicBezTo>
                  <a:cubicBezTo>
                    <a:pt x="249" y="109"/>
                    <a:pt x="248" y="107"/>
                    <a:pt x="249" y="105"/>
                  </a:cubicBezTo>
                  <a:cubicBezTo>
                    <a:pt x="249" y="103"/>
                    <a:pt x="251" y="104"/>
                    <a:pt x="252" y="102"/>
                  </a:cubicBezTo>
                  <a:cubicBezTo>
                    <a:pt x="250" y="100"/>
                    <a:pt x="249" y="100"/>
                    <a:pt x="249" y="98"/>
                  </a:cubicBezTo>
                  <a:cubicBezTo>
                    <a:pt x="249" y="97"/>
                    <a:pt x="249" y="96"/>
                    <a:pt x="249" y="94"/>
                  </a:cubicBezTo>
                  <a:cubicBezTo>
                    <a:pt x="250" y="91"/>
                    <a:pt x="251" y="89"/>
                    <a:pt x="253" y="88"/>
                  </a:cubicBezTo>
                  <a:cubicBezTo>
                    <a:pt x="255" y="87"/>
                    <a:pt x="255" y="87"/>
                    <a:pt x="256" y="86"/>
                  </a:cubicBezTo>
                  <a:cubicBezTo>
                    <a:pt x="256" y="85"/>
                    <a:pt x="256" y="83"/>
                    <a:pt x="257" y="82"/>
                  </a:cubicBezTo>
                  <a:cubicBezTo>
                    <a:pt x="257" y="82"/>
                    <a:pt x="257" y="82"/>
                    <a:pt x="257" y="82"/>
                  </a:cubicBezTo>
                  <a:cubicBezTo>
                    <a:pt x="258" y="80"/>
                    <a:pt x="262" y="79"/>
                    <a:pt x="262" y="82"/>
                  </a:cubicBezTo>
                  <a:cubicBezTo>
                    <a:pt x="262" y="83"/>
                    <a:pt x="262" y="83"/>
                    <a:pt x="261" y="84"/>
                  </a:cubicBezTo>
                  <a:cubicBezTo>
                    <a:pt x="260" y="87"/>
                    <a:pt x="258" y="89"/>
                    <a:pt x="257" y="91"/>
                  </a:cubicBezTo>
                  <a:cubicBezTo>
                    <a:pt x="257" y="92"/>
                    <a:pt x="257" y="94"/>
                    <a:pt x="257" y="96"/>
                  </a:cubicBezTo>
                  <a:cubicBezTo>
                    <a:pt x="259" y="97"/>
                    <a:pt x="259" y="100"/>
                    <a:pt x="261" y="100"/>
                  </a:cubicBezTo>
                  <a:cubicBezTo>
                    <a:pt x="262" y="100"/>
                    <a:pt x="263" y="99"/>
                    <a:pt x="265" y="98"/>
                  </a:cubicBezTo>
                  <a:cubicBezTo>
                    <a:pt x="265" y="98"/>
                    <a:pt x="266" y="98"/>
                    <a:pt x="267" y="98"/>
                  </a:cubicBezTo>
                  <a:cubicBezTo>
                    <a:pt x="267" y="98"/>
                    <a:pt x="267" y="97"/>
                    <a:pt x="267" y="97"/>
                  </a:cubicBezTo>
                  <a:cubicBezTo>
                    <a:pt x="268" y="97"/>
                    <a:pt x="268" y="97"/>
                    <a:pt x="268" y="97"/>
                  </a:cubicBezTo>
                  <a:cubicBezTo>
                    <a:pt x="270" y="96"/>
                    <a:pt x="270" y="96"/>
                    <a:pt x="271" y="95"/>
                  </a:cubicBezTo>
                  <a:cubicBezTo>
                    <a:pt x="273" y="95"/>
                    <a:pt x="273" y="95"/>
                    <a:pt x="274" y="96"/>
                  </a:cubicBezTo>
                  <a:cubicBezTo>
                    <a:pt x="274" y="96"/>
                    <a:pt x="275" y="96"/>
                    <a:pt x="275" y="97"/>
                  </a:cubicBezTo>
                  <a:cubicBezTo>
                    <a:pt x="274" y="99"/>
                    <a:pt x="273" y="99"/>
                    <a:pt x="271" y="100"/>
                  </a:cubicBezTo>
                  <a:cubicBezTo>
                    <a:pt x="271" y="100"/>
                    <a:pt x="271" y="101"/>
                    <a:pt x="270" y="101"/>
                  </a:cubicBezTo>
                  <a:cubicBezTo>
                    <a:pt x="270" y="101"/>
                    <a:pt x="269" y="101"/>
                    <a:pt x="269" y="101"/>
                  </a:cubicBezTo>
                  <a:cubicBezTo>
                    <a:pt x="268" y="101"/>
                    <a:pt x="267" y="102"/>
                    <a:pt x="266" y="102"/>
                  </a:cubicBezTo>
                  <a:cubicBezTo>
                    <a:pt x="265" y="102"/>
                    <a:pt x="265" y="103"/>
                    <a:pt x="264" y="103"/>
                  </a:cubicBezTo>
                  <a:cubicBezTo>
                    <a:pt x="263" y="104"/>
                    <a:pt x="261" y="103"/>
                    <a:pt x="261" y="104"/>
                  </a:cubicBezTo>
                  <a:cubicBezTo>
                    <a:pt x="261" y="105"/>
                    <a:pt x="262" y="107"/>
                    <a:pt x="260" y="108"/>
                  </a:cubicBezTo>
                  <a:cubicBezTo>
                    <a:pt x="259" y="109"/>
                    <a:pt x="259" y="108"/>
                    <a:pt x="257" y="108"/>
                  </a:cubicBezTo>
                  <a:cubicBezTo>
                    <a:pt x="256" y="109"/>
                    <a:pt x="256" y="111"/>
                    <a:pt x="255" y="112"/>
                  </a:cubicBezTo>
                  <a:cubicBezTo>
                    <a:pt x="255" y="113"/>
                    <a:pt x="253" y="115"/>
                    <a:pt x="252" y="116"/>
                  </a:cubicBezTo>
                  <a:cubicBezTo>
                    <a:pt x="251" y="117"/>
                    <a:pt x="249" y="117"/>
                    <a:pt x="247" y="118"/>
                  </a:cubicBezTo>
                  <a:cubicBezTo>
                    <a:pt x="247" y="118"/>
                    <a:pt x="246" y="118"/>
                    <a:pt x="246" y="119"/>
                  </a:cubicBezTo>
                  <a:cubicBezTo>
                    <a:pt x="245" y="119"/>
                    <a:pt x="244" y="118"/>
                    <a:pt x="243" y="119"/>
                  </a:cubicBezTo>
                  <a:cubicBezTo>
                    <a:pt x="242" y="119"/>
                    <a:pt x="241" y="119"/>
                    <a:pt x="240" y="119"/>
                  </a:cubicBezTo>
                  <a:cubicBezTo>
                    <a:pt x="239" y="120"/>
                    <a:pt x="237" y="120"/>
                    <a:pt x="235" y="120"/>
                  </a:cubicBezTo>
                  <a:cubicBezTo>
                    <a:pt x="234" y="120"/>
                    <a:pt x="234" y="120"/>
                    <a:pt x="232" y="121"/>
                  </a:cubicBezTo>
                  <a:cubicBezTo>
                    <a:pt x="231" y="121"/>
                    <a:pt x="229" y="121"/>
                    <a:pt x="228" y="121"/>
                  </a:cubicBezTo>
                  <a:cubicBezTo>
                    <a:pt x="228" y="122"/>
                    <a:pt x="227" y="123"/>
                    <a:pt x="227" y="123"/>
                  </a:cubicBezTo>
                  <a:cubicBezTo>
                    <a:pt x="226" y="124"/>
                    <a:pt x="226" y="125"/>
                    <a:pt x="226" y="125"/>
                  </a:cubicBezTo>
                  <a:cubicBezTo>
                    <a:pt x="225" y="126"/>
                    <a:pt x="224" y="127"/>
                    <a:pt x="223" y="127"/>
                  </a:cubicBezTo>
                  <a:cubicBezTo>
                    <a:pt x="221" y="129"/>
                    <a:pt x="219" y="130"/>
                    <a:pt x="218" y="132"/>
                  </a:cubicBezTo>
                  <a:cubicBezTo>
                    <a:pt x="217" y="132"/>
                    <a:pt x="215" y="133"/>
                    <a:pt x="214" y="134"/>
                  </a:cubicBezTo>
                  <a:cubicBezTo>
                    <a:pt x="213" y="133"/>
                    <a:pt x="210" y="134"/>
                    <a:pt x="210" y="135"/>
                  </a:cubicBezTo>
                  <a:cubicBezTo>
                    <a:pt x="210" y="137"/>
                    <a:pt x="212" y="137"/>
                    <a:pt x="214" y="139"/>
                  </a:cubicBezTo>
                  <a:cubicBezTo>
                    <a:pt x="214" y="140"/>
                    <a:pt x="214" y="141"/>
                    <a:pt x="215" y="141"/>
                  </a:cubicBezTo>
                  <a:cubicBezTo>
                    <a:pt x="216" y="142"/>
                    <a:pt x="216" y="143"/>
                    <a:pt x="216" y="143"/>
                  </a:cubicBezTo>
                  <a:cubicBezTo>
                    <a:pt x="217" y="145"/>
                    <a:pt x="217" y="148"/>
                    <a:pt x="214" y="149"/>
                  </a:cubicBezTo>
                  <a:cubicBezTo>
                    <a:pt x="211" y="148"/>
                    <a:pt x="205" y="148"/>
                    <a:pt x="202" y="149"/>
                  </a:cubicBezTo>
                  <a:cubicBezTo>
                    <a:pt x="202" y="149"/>
                    <a:pt x="202" y="149"/>
                    <a:pt x="201" y="150"/>
                  </a:cubicBezTo>
                  <a:cubicBezTo>
                    <a:pt x="201" y="152"/>
                    <a:pt x="202" y="154"/>
                    <a:pt x="202" y="157"/>
                  </a:cubicBezTo>
                  <a:cubicBezTo>
                    <a:pt x="202" y="158"/>
                    <a:pt x="201" y="159"/>
                    <a:pt x="201" y="160"/>
                  </a:cubicBezTo>
                  <a:cubicBezTo>
                    <a:pt x="201" y="162"/>
                    <a:pt x="201" y="164"/>
                    <a:pt x="202" y="166"/>
                  </a:cubicBezTo>
                  <a:cubicBezTo>
                    <a:pt x="203" y="166"/>
                    <a:pt x="204" y="166"/>
                    <a:pt x="205" y="166"/>
                  </a:cubicBezTo>
                  <a:cubicBezTo>
                    <a:pt x="206" y="166"/>
                    <a:pt x="207" y="168"/>
                    <a:pt x="208" y="168"/>
                  </a:cubicBezTo>
                  <a:cubicBezTo>
                    <a:pt x="209" y="167"/>
                    <a:pt x="210" y="166"/>
                    <a:pt x="213" y="167"/>
                  </a:cubicBezTo>
                  <a:cubicBezTo>
                    <a:pt x="213" y="166"/>
                    <a:pt x="214" y="166"/>
                    <a:pt x="214" y="165"/>
                  </a:cubicBezTo>
                  <a:cubicBezTo>
                    <a:pt x="215" y="165"/>
                    <a:pt x="215" y="165"/>
                    <a:pt x="215" y="165"/>
                  </a:cubicBezTo>
                  <a:cubicBezTo>
                    <a:pt x="216" y="164"/>
                    <a:pt x="217" y="164"/>
                    <a:pt x="217" y="163"/>
                  </a:cubicBezTo>
                  <a:cubicBezTo>
                    <a:pt x="218" y="163"/>
                    <a:pt x="218" y="162"/>
                    <a:pt x="218" y="162"/>
                  </a:cubicBezTo>
                  <a:cubicBezTo>
                    <a:pt x="218" y="161"/>
                    <a:pt x="218" y="160"/>
                    <a:pt x="219" y="158"/>
                  </a:cubicBezTo>
                  <a:cubicBezTo>
                    <a:pt x="220" y="157"/>
                    <a:pt x="220" y="156"/>
                    <a:pt x="221" y="155"/>
                  </a:cubicBezTo>
                  <a:cubicBezTo>
                    <a:pt x="222" y="155"/>
                    <a:pt x="222" y="154"/>
                    <a:pt x="223" y="154"/>
                  </a:cubicBezTo>
                  <a:cubicBezTo>
                    <a:pt x="223" y="154"/>
                    <a:pt x="223" y="153"/>
                    <a:pt x="224" y="153"/>
                  </a:cubicBezTo>
                  <a:cubicBezTo>
                    <a:pt x="224" y="151"/>
                    <a:pt x="225" y="149"/>
                    <a:pt x="226" y="149"/>
                  </a:cubicBezTo>
                  <a:cubicBezTo>
                    <a:pt x="227" y="149"/>
                    <a:pt x="228" y="150"/>
                    <a:pt x="229" y="150"/>
                  </a:cubicBezTo>
                  <a:cubicBezTo>
                    <a:pt x="231" y="149"/>
                    <a:pt x="232" y="147"/>
                    <a:pt x="235" y="147"/>
                  </a:cubicBezTo>
                  <a:cubicBezTo>
                    <a:pt x="236" y="148"/>
                    <a:pt x="237" y="149"/>
                    <a:pt x="238" y="150"/>
                  </a:cubicBezTo>
                  <a:cubicBezTo>
                    <a:pt x="238" y="153"/>
                    <a:pt x="239" y="154"/>
                    <a:pt x="241" y="155"/>
                  </a:cubicBezTo>
                  <a:cubicBezTo>
                    <a:pt x="244" y="157"/>
                    <a:pt x="246" y="158"/>
                    <a:pt x="247" y="161"/>
                  </a:cubicBezTo>
                  <a:cubicBezTo>
                    <a:pt x="246" y="162"/>
                    <a:pt x="246" y="162"/>
                    <a:pt x="245" y="163"/>
                  </a:cubicBezTo>
                  <a:cubicBezTo>
                    <a:pt x="245" y="164"/>
                    <a:pt x="244" y="163"/>
                    <a:pt x="244" y="164"/>
                  </a:cubicBezTo>
                  <a:cubicBezTo>
                    <a:pt x="244" y="165"/>
                    <a:pt x="244" y="166"/>
                    <a:pt x="245" y="166"/>
                  </a:cubicBezTo>
                  <a:cubicBezTo>
                    <a:pt x="246" y="166"/>
                    <a:pt x="246" y="165"/>
                    <a:pt x="247" y="164"/>
                  </a:cubicBezTo>
                  <a:cubicBezTo>
                    <a:pt x="247" y="163"/>
                    <a:pt x="248" y="163"/>
                    <a:pt x="249" y="162"/>
                  </a:cubicBezTo>
                  <a:cubicBezTo>
                    <a:pt x="249" y="161"/>
                    <a:pt x="249" y="160"/>
                    <a:pt x="249" y="159"/>
                  </a:cubicBezTo>
                  <a:cubicBezTo>
                    <a:pt x="249" y="158"/>
                    <a:pt x="251" y="159"/>
                    <a:pt x="251" y="158"/>
                  </a:cubicBezTo>
                  <a:cubicBezTo>
                    <a:pt x="250" y="156"/>
                    <a:pt x="248" y="155"/>
                    <a:pt x="246" y="154"/>
                  </a:cubicBezTo>
                  <a:cubicBezTo>
                    <a:pt x="246" y="154"/>
                    <a:pt x="246" y="153"/>
                    <a:pt x="246" y="153"/>
                  </a:cubicBezTo>
                  <a:cubicBezTo>
                    <a:pt x="246" y="153"/>
                    <a:pt x="246" y="153"/>
                    <a:pt x="245" y="153"/>
                  </a:cubicBezTo>
                  <a:cubicBezTo>
                    <a:pt x="244" y="152"/>
                    <a:pt x="244" y="152"/>
                    <a:pt x="243" y="150"/>
                  </a:cubicBezTo>
                  <a:cubicBezTo>
                    <a:pt x="242" y="149"/>
                    <a:pt x="239" y="147"/>
                    <a:pt x="241" y="144"/>
                  </a:cubicBezTo>
                  <a:cubicBezTo>
                    <a:pt x="244" y="144"/>
                    <a:pt x="245" y="148"/>
                    <a:pt x="248" y="149"/>
                  </a:cubicBezTo>
                  <a:cubicBezTo>
                    <a:pt x="249" y="150"/>
                    <a:pt x="249" y="150"/>
                    <a:pt x="250" y="151"/>
                  </a:cubicBezTo>
                  <a:cubicBezTo>
                    <a:pt x="252" y="152"/>
                    <a:pt x="253" y="153"/>
                    <a:pt x="253" y="154"/>
                  </a:cubicBezTo>
                  <a:cubicBezTo>
                    <a:pt x="254" y="155"/>
                    <a:pt x="253" y="156"/>
                    <a:pt x="253" y="157"/>
                  </a:cubicBezTo>
                  <a:cubicBezTo>
                    <a:pt x="254" y="159"/>
                    <a:pt x="255" y="160"/>
                    <a:pt x="255" y="161"/>
                  </a:cubicBezTo>
                  <a:cubicBezTo>
                    <a:pt x="256" y="163"/>
                    <a:pt x="256" y="166"/>
                    <a:pt x="259" y="167"/>
                  </a:cubicBezTo>
                  <a:cubicBezTo>
                    <a:pt x="261" y="166"/>
                    <a:pt x="263" y="166"/>
                    <a:pt x="263" y="164"/>
                  </a:cubicBezTo>
                  <a:cubicBezTo>
                    <a:pt x="264" y="162"/>
                    <a:pt x="261" y="161"/>
                    <a:pt x="261" y="159"/>
                  </a:cubicBezTo>
                  <a:cubicBezTo>
                    <a:pt x="261" y="158"/>
                    <a:pt x="263" y="156"/>
                    <a:pt x="264" y="157"/>
                  </a:cubicBezTo>
                  <a:cubicBezTo>
                    <a:pt x="266" y="157"/>
                    <a:pt x="266" y="158"/>
                    <a:pt x="267" y="159"/>
                  </a:cubicBezTo>
                  <a:cubicBezTo>
                    <a:pt x="268" y="161"/>
                    <a:pt x="267" y="164"/>
                    <a:pt x="268" y="165"/>
                  </a:cubicBezTo>
                  <a:cubicBezTo>
                    <a:pt x="269" y="165"/>
                    <a:pt x="269" y="166"/>
                    <a:pt x="269" y="166"/>
                  </a:cubicBezTo>
                  <a:cubicBezTo>
                    <a:pt x="270" y="166"/>
                    <a:pt x="270" y="167"/>
                    <a:pt x="270" y="167"/>
                  </a:cubicBezTo>
                  <a:cubicBezTo>
                    <a:pt x="271" y="167"/>
                    <a:pt x="271" y="168"/>
                    <a:pt x="272" y="168"/>
                  </a:cubicBezTo>
                  <a:cubicBezTo>
                    <a:pt x="273" y="169"/>
                    <a:pt x="274" y="168"/>
                    <a:pt x="276" y="167"/>
                  </a:cubicBezTo>
                  <a:cubicBezTo>
                    <a:pt x="277" y="168"/>
                    <a:pt x="278" y="169"/>
                    <a:pt x="279" y="169"/>
                  </a:cubicBezTo>
                  <a:cubicBezTo>
                    <a:pt x="281" y="169"/>
                    <a:pt x="282" y="167"/>
                    <a:pt x="283" y="168"/>
                  </a:cubicBezTo>
                  <a:cubicBezTo>
                    <a:pt x="284" y="168"/>
                    <a:pt x="283" y="169"/>
                    <a:pt x="283" y="170"/>
                  </a:cubicBezTo>
                  <a:cubicBezTo>
                    <a:pt x="284" y="174"/>
                    <a:pt x="283" y="176"/>
                    <a:pt x="282" y="179"/>
                  </a:cubicBezTo>
                  <a:cubicBezTo>
                    <a:pt x="281" y="180"/>
                    <a:pt x="281" y="181"/>
                    <a:pt x="280" y="181"/>
                  </a:cubicBezTo>
                  <a:cubicBezTo>
                    <a:pt x="278" y="181"/>
                    <a:pt x="277" y="181"/>
                    <a:pt x="275" y="181"/>
                  </a:cubicBezTo>
                  <a:cubicBezTo>
                    <a:pt x="275" y="181"/>
                    <a:pt x="274" y="181"/>
                    <a:pt x="273" y="181"/>
                  </a:cubicBezTo>
                  <a:cubicBezTo>
                    <a:pt x="271" y="182"/>
                    <a:pt x="269" y="181"/>
                    <a:pt x="268" y="181"/>
                  </a:cubicBezTo>
                  <a:cubicBezTo>
                    <a:pt x="268" y="181"/>
                    <a:pt x="267" y="180"/>
                    <a:pt x="267" y="180"/>
                  </a:cubicBezTo>
                  <a:cubicBezTo>
                    <a:pt x="266" y="180"/>
                    <a:pt x="266" y="180"/>
                    <a:pt x="265" y="180"/>
                  </a:cubicBezTo>
                  <a:cubicBezTo>
                    <a:pt x="264" y="180"/>
                    <a:pt x="264" y="179"/>
                    <a:pt x="263" y="179"/>
                  </a:cubicBezTo>
                  <a:cubicBezTo>
                    <a:pt x="260" y="178"/>
                    <a:pt x="258" y="177"/>
                    <a:pt x="257" y="177"/>
                  </a:cubicBezTo>
                  <a:cubicBezTo>
                    <a:pt x="256" y="177"/>
                    <a:pt x="255" y="179"/>
                    <a:pt x="254" y="179"/>
                  </a:cubicBezTo>
                  <a:cubicBezTo>
                    <a:pt x="255" y="182"/>
                    <a:pt x="253" y="183"/>
                    <a:pt x="250" y="182"/>
                  </a:cubicBezTo>
                  <a:cubicBezTo>
                    <a:pt x="248" y="181"/>
                    <a:pt x="247" y="181"/>
                    <a:pt x="246" y="180"/>
                  </a:cubicBezTo>
                  <a:cubicBezTo>
                    <a:pt x="246" y="179"/>
                    <a:pt x="245" y="178"/>
                    <a:pt x="244" y="178"/>
                  </a:cubicBezTo>
                  <a:cubicBezTo>
                    <a:pt x="243" y="177"/>
                    <a:pt x="240" y="177"/>
                    <a:pt x="240" y="177"/>
                  </a:cubicBezTo>
                  <a:cubicBezTo>
                    <a:pt x="239" y="176"/>
                    <a:pt x="237" y="175"/>
                    <a:pt x="237" y="173"/>
                  </a:cubicBezTo>
                  <a:cubicBezTo>
                    <a:pt x="238" y="172"/>
                    <a:pt x="238" y="168"/>
                    <a:pt x="238" y="166"/>
                  </a:cubicBezTo>
                  <a:cubicBezTo>
                    <a:pt x="237" y="165"/>
                    <a:pt x="235" y="166"/>
                    <a:pt x="233" y="166"/>
                  </a:cubicBezTo>
                  <a:cubicBezTo>
                    <a:pt x="230" y="166"/>
                    <a:pt x="228" y="166"/>
                    <a:pt x="225" y="166"/>
                  </a:cubicBezTo>
                  <a:cubicBezTo>
                    <a:pt x="224" y="166"/>
                    <a:pt x="222" y="166"/>
                    <a:pt x="221" y="166"/>
                  </a:cubicBezTo>
                  <a:cubicBezTo>
                    <a:pt x="220" y="167"/>
                    <a:pt x="220" y="167"/>
                    <a:pt x="219" y="167"/>
                  </a:cubicBezTo>
                  <a:cubicBezTo>
                    <a:pt x="218" y="168"/>
                    <a:pt x="217" y="168"/>
                    <a:pt x="216" y="169"/>
                  </a:cubicBezTo>
                  <a:cubicBezTo>
                    <a:pt x="215" y="169"/>
                    <a:pt x="215" y="170"/>
                    <a:pt x="214" y="170"/>
                  </a:cubicBezTo>
                  <a:cubicBezTo>
                    <a:pt x="212" y="170"/>
                    <a:pt x="211" y="170"/>
                    <a:pt x="210" y="170"/>
                  </a:cubicBezTo>
                  <a:cubicBezTo>
                    <a:pt x="209" y="170"/>
                    <a:pt x="209" y="169"/>
                    <a:pt x="208" y="169"/>
                  </a:cubicBezTo>
                  <a:cubicBezTo>
                    <a:pt x="206" y="170"/>
                    <a:pt x="206" y="173"/>
                    <a:pt x="205" y="174"/>
                  </a:cubicBezTo>
                  <a:cubicBezTo>
                    <a:pt x="204" y="174"/>
                    <a:pt x="203" y="175"/>
                    <a:pt x="203" y="175"/>
                  </a:cubicBezTo>
                  <a:cubicBezTo>
                    <a:pt x="201" y="176"/>
                    <a:pt x="201" y="177"/>
                    <a:pt x="200" y="179"/>
                  </a:cubicBezTo>
                  <a:cubicBezTo>
                    <a:pt x="200" y="179"/>
                    <a:pt x="200" y="180"/>
                    <a:pt x="199" y="181"/>
                  </a:cubicBezTo>
                  <a:cubicBezTo>
                    <a:pt x="199" y="181"/>
                    <a:pt x="200" y="183"/>
                    <a:pt x="200" y="184"/>
                  </a:cubicBezTo>
                  <a:cubicBezTo>
                    <a:pt x="199" y="186"/>
                    <a:pt x="197" y="188"/>
                    <a:pt x="195" y="189"/>
                  </a:cubicBezTo>
                  <a:cubicBezTo>
                    <a:pt x="195" y="190"/>
                    <a:pt x="195" y="190"/>
                    <a:pt x="194" y="190"/>
                  </a:cubicBezTo>
                  <a:cubicBezTo>
                    <a:pt x="193" y="191"/>
                    <a:pt x="192" y="192"/>
                    <a:pt x="191" y="193"/>
                  </a:cubicBezTo>
                  <a:cubicBezTo>
                    <a:pt x="191" y="194"/>
                    <a:pt x="190" y="195"/>
                    <a:pt x="190" y="196"/>
                  </a:cubicBezTo>
                  <a:cubicBezTo>
                    <a:pt x="189" y="197"/>
                    <a:pt x="188" y="198"/>
                    <a:pt x="188" y="200"/>
                  </a:cubicBezTo>
                  <a:cubicBezTo>
                    <a:pt x="187" y="202"/>
                    <a:pt x="186" y="202"/>
                    <a:pt x="186" y="204"/>
                  </a:cubicBezTo>
                  <a:cubicBezTo>
                    <a:pt x="185" y="207"/>
                    <a:pt x="186" y="207"/>
                    <a:pt x="186" y="209"/>
                  </a:cubicBezTo>
                  <a:cubicBezTo>
                    <a:pt x="187" y="211"/>
                    <a:pt x="188" y="214"/>
                    <a:pt x="187" y="217"/>
                  </a:cubicBezTo>
                  <a:cubicBezTo>
                    <a:pt x="187" y="218"/>
                    <a:pt x="186" y="220"/>
                    <a:pt x="186" y="222"/>
                  </a:cubicBezTo>
                  <a:cubicBezTo>
                    <a:pt x="186" y="222"/>
                    <a:pt x="187" y="226"/>
                    <a:pt x="187" y="226"/>
                  </a:cubicBezTo>
                  <a:cubicBezTo>
                    <a:pt x="187" y="227"/>
                    <a:pt x="188" y="228"/>
                    <a:pt x="188" y="228"/>
                  </a:cubicBezTo>
                  <a:cubicBezTo>
                    <a:pt x="189" y="228"/>
                    <a:pt x="189" y="229"/>
                    <a:pt x="189" y="229"/>
                  </a:cubicBezTo>
                  <a:cubicBezTo>
                    <a:pt x="189" y="229"/>
                    <a:pt x="189" y="229"/>
                    <a:pt x="189" y="229"/>
                  </a:cubicBezTo>
                  <a:cubicBezTo>
                    <a:pt x="190" y="230"/>
                    <a:pt x="189" y="230"/>
                    <a:pt x="190" y="230"/>
                  </a:cubicBezTo>
                  <a:cubicBezTo>
                    <a:pt x="190" y="230"/>
                    <a:pt x="190" y="230"/>
                    <a:pt x="190" y="231"/>
                  </a:cubicBezTo>
                  <a:cubicBezTo>
                    <a:pt x="191" y="231"/>
                    <a:pt x="191" y="232"/>
                    <a:pt x="192" y="233"/>
                  </a:cubicBezTo>
                  <a:cubicBezTo>
                    <a:pt x="192" y="234"/>
                    <a:pt x="193" y="236"/>
                    <a:pt x="193" y="238"/>
                  </a:cubicBezTo>
                  <a:cubicBezTo>
                    <a:pt x="194" y="239"/>
                    <a:pt x="197" y="241"/>
                    <a:pt x="198" y="242"/>
                  </a:cubicBezTo>
                  <a:cubicBezTo>
                    <a:pt x="200" y="244"/>
                    <a:pt x="202" y="246"/>
                    <a:pt x="204" y="246"/>
                  </a:cubicBezTo>
                  <a:cubicBezTo>
                    <a:pt x="205" y="246"/>
                    <a:pt x="206" y="244"/>
                    <a:pt x="208" y="244"/>
                  </a:cubicBezTo>
                  <a:cubicBezTo>
                    <a:pt x="209" y="244"/>
                    <a:pt x="210" y="245"/>
                    <a:pt x="212" y="245"/>
                  </a:cubicBezTo>
                  <a:cubicBezTo>
                    <a:pt x="214" y="244"/>
                    <a:pt x="217" y="243"/>
                    <a:pt x="219" y="243"/>
                  </a:cubicBezTo>
                  <a:cubicBezTo>
                    <a:pt x="221" y="242"/>
                    <a:pt x="223" y="241"/>
                    <a:pt x="224" y="241"/>
                  </a:cubicBezTo>
                  <a:cubicBezTo>
                    <a:pt x="227" y="241"/>
                    <a:pt x="227" y="244"/>
                    <a:pt x="229" y="246"/>
                  </a:cubicBezTo>
                  <a:cubicBezTo>
                    <a:pt x="231" y="246"/>
                    <a:pt x="232" y="246"/>
                    <a:pt x="233" y="246"/>
                  </a:cubicBezTo>
                  <a:cubicBezTo>
                    <a:pt x="236" y="248"/>
                    <a:pt x="236" y="249"/>
                    <a:pt x="235" y="252"/>
                  </a:cubicBezTo>
                  <a:cubicBezTo>
                    <a:pt x="235" y="253"/>
                    <a:pt x="235" y="254"/>
                    <a:pt x="235" y="255"/>
                  </a:cubicBezTo>
                  <a:cubicBezTo>
                    <a:pt x="235" y="256"/>
                    <a:pt x="234" y="258"/>
                    <a:pt x="234" y="259"/>
                  </a:cubicBezTo>
                  <a:cubicBezTo>
                    <a:pt x="234" y="261"/>
                    <a:pt x="236" y="262"/>
                    <a:pt x="237" y="264"/>
                  </a:cubicBezTo>
                  <a:cubicBezTo>
                    <a:pt x="239" y="267"/>
                    <a:pt x="240" y="270"/>
                    <a:pt x="241" y="273"/>
                  </a:cubicBezTo>
                  <a:cubicBezTo>
                    <a:pt x="242" y="275"/>
                    <a:pt x="242" y="277"/>
                    <a:pt x="242" y="280"/>
                  </a:cubicBezTo>
                  <a:cubicBezTo>
                    <a:pt x="242" y="281"/>
                    <a:pt x="243" y="283"/>
                    <a:pt x="243" y="284"/>
                  </a:cubicBezTo>
                  <a:cubicBezTo>
                    <a:pt x="243" y="286"/>
                    <a:pt x="241" y="287"/>
                    <a:pt x="241" y="289"/>
                  </a:cubicBezTo>
                  <a:cubicBezTo>
                    <a:pt x="241" y="290"/>
                    <a:pt x="241" y="291"/>
                    <a:pt x="241" y="292"/>
                  </a:cubicBezTo>
                  <a:cubicBezTo>
                    <a:pt x="240" y="293"/>
                    <a:pt x="239" y="293"/>
                    <a:pt x="239" y="294"/>
                  </a:cubicBezTo>
                  <a:cubicBezTo>
                    <a:pt x="239" y="296"/>
                    <a:pt x="240" y="298"/>
                    <a:pt x="239" y="300"/>
                  </a:cubicBezTo>
                  <a:cubicBezTo>
                    <a:pt x="241" y="301"/>
                    <a:pt x="241" y="304"/>
                    <a:pt x="242" y="306"/>
                  </a:cubicBezTo>
                  <a:cubicBezTo>
                    <a:pt x="242" y="307"/>
                    <a:pt x="243" y="308"/>
                    <a:pt x="243" y="309"/>
                  </a:cubicBezTo>
                  <a:cubicBezTo>
                    <a:pt x="244" y="312"/>
                    <a:pt x="244" y="316"/>
                    <a:pt x="245" y="320"/>
                  </a:cubicBezTo>
                  <a:cubicBezTo>
                    <a:pt x="245" y="322"/>
                    <a:pt x="246" y="323"/>
                    <a:pt x="246" y="325"/>
                  </a:cubicBezTo>
                  <a:cubicBezTo>
                    <a:pt x="247" y="326"/>
                    <a:pt x="248" y="326"/>
                    <a:pt x="248" y="327"/>
                  </a:cubicBezTo>
                  <a:cubicBezTo>
                    <a:pt x="248" y="328"/>
                    <a:pt x="248" y="330"/>
                    <a:pt x="249" y="331"/>
                  </a:cubicBezTo>
                  <a:cubicBezTo>
                    <a:pt x="249" y="332"/>
                    <a:pt x="250" y="333"/>
                    <a:pt x="250" y="334"/>
                  </a:cubicBezTo>
                  <a:cubicBezTo>
                    <a:pt x="250" y="335"/>
                    <a:pt x="249" y="336"/>
                    <a:pt x="249" y="338"/>
                  </a:cubicBezTo>
                  <a:cubicBezTo>
                    <a:pt x="249" y="338"/>
                    <a:pt x="250" y="340"/>
                    <a:pt x="251" y="340"/>
                  </a:cubicBezTo>
                  <a:cubicBezTo>
                    <a:pt x="253" y="341"/>
                    <a:pt x="256" y="339"/>
                    <a:pt x="258" y="339"/>
                  </a:cubicBezTo>
                  <a:cubicBezTo>
                    <a:pt x="261" y="339"/>
                    <a:pt x="262" y="339"/>
                    <a:pt x="263" y="338"/>
                  </a:cubicBezTo>
                  <a:cubicBezTo>
                    <a:pt x="265" y="338"/>
                    <a:pt x="265" y="338"/>
                    <a:pt x="266" y="336"/>
                  </a:cubicBezTo>
                  <a:cubicBezTo>
                    <a:pt x="268" y="335"/>
                    <a:pt x="269" y="334"/>
                    <a:pt x="270" y="332"/>
                  </a:cubicBezTo>
                  <a:cubicBezTo>
                    <a:pt x="271" y="331"/>
                    <a:pt x="271" y="331"/>
                    <a:pt x="271" y="330"/>
                  </a:cubicBezTo>
                  <a:cubicBezTo>
                    <a:pt x="272" y="330"/>
                    <a:pt x="272" y="329"/>
                    <a:pt x="272" y="328"/>
                  </a:cubicBezTo>
                  <a:cubicBezTo>
                    <a:pt x="274" y="326"/>
                    <a:pt x="275" y="326"/>
                    <a:pt x="275" y="324"/>
                  </a:cubicBezTo>
                  <a:cubicBezTo>
                    <a:pt x="275" y="322"/>
                    <a:pt x="276" y="320"/>
                    <a:pt x="276" y="318"/>
                  </a:cubicBezTo>
                  <a:cubicBezTo>
                    <a:pt x="277" y="317"/>
                    <a:pt x="279" y="317"/>
                    <a:pt x="280" y="315"/>
                  </a:cubicBezTo>
                  <a:cubicBezTo>
                    <a:pt x="281" y="311"/>
                    <a:pt x="280" y="308"/>
                    <a:pt x="279" y="305"/>
                  </a:cubicBezTo>
                  <a:cubicBezTo>
                    <a:pt x="280" y="303"/>
                    <a:pt x="281" y="301"/>
                    <a:pt x="283" y="300"/>
                  </a:cubicBezTo>
                  <a:cubicBezTo>
                    <a:pt x="285" y="299"/>
                    <a:pt x="286" y="299"/>
                    <a:pt x="287" y="298"/>
                  </a:cubicBezTo>
                  <a:cubicBezTo>
                    <a:pt x="287" y="298"/>
                    <a:pt x="287" y="297"/>
                    <a:pt x="287" y="297"/>
                  </a:cubicBezTo>
                  <a:cubicBezTo>
                    <a:pt x="288" y="297"/>
                    <a:pt x="288" y="297"/>
                    <a:pt x="288" y="297"/>
                  </a:cubicBezTo>
                  <a:cubicBezTo>
                    <a:pt x="289" y="296"/>
                    <a:pt x="290" y="295"/>
                    <a:pt x="290" y="295"/>
                  </a:cubicBezTo>
                  <a:cubicBezTo>
                    <a:pt x="290" y="293"/>
                    <a:pt x="290" y="292"/>
                    <a:pt x="291" y="290"/>
                  </a:cubicBezTo>
                  <a:cubicBezTo>
                    <a:pt x="291" y="287"/>
                    <a:pt x="291" y="285"/>
                    <a:pt x="291" y="281"/>
                  </a:cubicBezTo>
                  <a:cubicBezTo>
                    <a:pt x="290" y="280"/>
                    <a:pt x="289" y="279"/>
                    <a:pt x="289" y="278"/>
                  </a:cubicBezTo>
                  <a:cubicBezTo>
                    <a:pt x="289" y="277"/>
                    <a:pt x="290" y="275"/>
                    <a:pt x="290" y="274"/>
                  </a:cubicBezTo>
                  <a:cubicBezTo>
                    <a:pt x="290" y="272"/>
                    <a:pt x="289" y="271"/>
                    <a:pt x="289" y="270"/>
                  </a:cubicBezTo>
                  <a:cubicBezTo>
                    <a:pt x="289" y="269"/>
                    <a:pt x="290" y="267"/>
                    <a:pt x="290" y="266"/>
                  </a:cubicBezTo>
                  <a:cubicBezTo>
                    <a:pt x="291" y="264"/>
                    <a:pt x="291" y="264"/>
                    <a:pt x="292" y="263"/>
                  </a:cubicBezTo>
                  <a:cubicBezTo>
                    <a:pt x="293" y="262"/>
                    <a:pt x="294" y="261"/>
                    <a:pt x="294" y="260"/>
                  </a:cubicBezTo>
                  <a:cubicBezTo>
                    <a:pt x="295" y="259"/>
                    <a:pt x="295" y="259"/>
                    <a:pt x="295" y="258"/>
                  </a:cubicBezTo>
                  <a:cubicBezTo>
                    <a:pt x="295" y="258"/>
                    <a:pt x="296" y="257"/>
                    <a:pt x="296" y="257"/>
                  </a:cubicBezTo>
                  <a:cubicBezTo>
                    <a:pt x="297" y="256"/>
                    <a:pt x="297" y="255"/>
                    <a:pt x="298" y="254"/>
                  </a:cubicBezTo>
                  <a:cubicBezTo>
                    <a:pt x="299" y="254"/>
                    <a:pt x="299" y="254"/>
                    <a:pt x="299" y="253"/>
                  </a:cubicBezTo>
                  <a:cubicBezTo>
                    <a:pt x="300" y="253"/>
                    <a:pt x="300" y="253"/>
                    <a:pt x="300" y="253"/>
                  </a:cubicBezTo>
                  <a:cubicBezTo>
                    <a:pt x="300" y="252"/>
                    <a:pt x="300" y="253"/>
                    <a:pt x="301" y="252"/>
                  </a:cubicBezTo>
                  <a:cubicBezTo>
                    <a:pt x="303" y="251"/>
                    <a:pt x="304" y="248"/>
                    <a:pt x="306" y="246"/>
                  </a:cubicBezTo>
                  <a:cubicBezTo>
                    <a:pt x="306" y="246"/>
                    <a:pt x="307" y="245"/>
                    <a:pt x="307" y="244"/>
                  </a:cubicBezTo>
                  <a:cubicBezTo>
                    <a:pt x="307" y="243"/>
                    <a:pt x="307" y="243"/>
                    <a:pt x="308" y="242"/>
                  </a:cubicBezTo>
                  <a:cubicBezTo>
                    <a:pt x="308" y="241"/>
                    <a:pt x="308" y="240"/>
                    <a:pt x="309" y="239"/>
                  </a:cubicBezTo>
                  <a:cubicBezTo>
                    <a:pt x="309" y="238"/>
                    <a:pt x="310" y="236"/>
                    <a:pt x="311" y="235"/>
                  </a:cubicBezTo>
                  <a:cubicBezTo>
                    <a:pt x="311" y="233"/>
                    <a:pt x="312" y="231"/>
                    <a:pt x="311" y="229"/>
                  </a:cubicBezTo>
                  <a:cubicBezTo>
                    <a:pt x="310" y="229"/>
                    <a:pt x="310" y="229"/>
                    <a:pt x="309" y="229"/>
                  </a:cubicBezTo>
                  <a:cubicBezTo>
                    <a:pt x="308" y="230"/>
                    <a:pt x="307" y="230"/>
                    <a:pt x="306" y="230"/>
                  </a:cubicBezTo>
                  <a:cubicBezTo>
                    <a:pt x="305" y="230"/>
                    <a:pt x="305" y="231"/>
                    <a:pt x="304" y="231"/>
                  </a:cubicBezTo>
                  <a:cubicBezTo>
                    <a:pt x="302" y="231"/>
                    <a:pt x="301" y="231"/>
                    <a:pt x="299" y="231"/>
                  </a:cubicBezTo>
                  <a:cubicBezTo>
                    <a:pt x="298" y="230"/>
                    <a:pt x="298" y="229"/>
                    <a:pt x="297" y="228"/>
                  </a:cubicBezTo>
                  <a:cubicBezTo>
                    <a:pt x="298" y="227"/>
                    <a:pt x="299" y="227"/>
                    <a:pt x="301" y="226"/>
                  </a:cubicBezTo>
                  <a:cubicBezTo>
                    <a:pt x="301" y="225"/>
                    <a:pt x="302" y="224"/>
                    <a:pt x="304" y="223"/>
                  </a:cubicBezTo>
                  <a:cubicBezTo>
                    <a:pt x="304" y="223"/>
                    <a:pt x="305" y="223"/>
                    <a:pt x="306" y="223"/>
                  </a:cubicBezTo>
                  <a:cubicBezTo>
                    <a:pt x="308" y="222"/>
                    <a:pt x="309" y="222"/>
                    <a:pt x="310" y="222"/>
                  </a:cubicBezTo>
                  <a:cubicBezTo>
                    <a:pt x="312" y="220"/>
                    <a:pt x="313" y="220"/>
                    <a:pt x="314" y="218"/>
                  </a:cubicBezTo>
                  <a:cubicBezTo>
                    <a:pt x="316" y="216"/>
                    <a:pt x="316" y="216"/>
                    <a:pt x="317" y="216"/>
                  </a:cubicBezTo>
                  <a:cubicBezTo>
                    <a:pt x="317" y="215"/>
                    <a:pt x="318" y="215"/>
                    <a:pt x="318" y="215"/>
                  </a:cubicBezTo>
                  <a:cubicBezTo>
                    <a:pt x="319" y="214"/>
                    <a:pt x="320" y="214"/>
                    <a:pt x="320" y="213"/>
                  </a:cubicBezTo>
                  <a:cubicBezTo>
                    <a:pt x="321" y="213"/>
                    <a:pt x="321" y="212"/>
                    <a:pt x="322" y="211"/>
                  </a:cubicBezTo>
                  <a:cubicBezTo>
                    <a:pt x="323" y="210"/>
                    <a:pt x="324" y="209"/>
                    <a:pt x="324" y="209"/>
                  </a:cubicBezTo>
                  <a:cubicBezTo>
                    <a:pt x="328" y="205"/>
                    <a:pt x="329" y="203"/>
                    <a:pt x="326" y="200"/>
                  </a:cubicBezTo>
                  <a:cubicBezTo>
                    <a:pt x="325" y="199"/>
                    <a:pt x="324" y="199"/>
                    <a:pt x="323" y="198"/>
                  </a:cubicBezTo>
                  <a:cubicBezTo>
                    <a:pt x="322" y="198"/>
                    <a:pt x="320" y="197"/>
                    <a:pt x="319" y="197"/>
                  </a:cubicBezTo>
                  <a:cubicBezTo>
                    <a:pt x="318" y="197"/>
                    <a:pt x="317" y="198"/>
                    <a:pt x="316" y="198"/>
                  </a:cubicBezTo>
                  <a:cubicBezTo>
                    <a:pt x="313" y="198"/>
                    <a:pt x="312" y="197"/>
                    <a:pt x="310" y="196"/>
                  </a:cubicBezTo>
                  <a:cubicBezTo>
                    <a:pt x="310" y="194"/>
                    <a:pt x="309" y="192"/>
                    <a:pt x="308" y="190"/>
                  </a:cubicBezTo>
                  <a:cubicBezTo>
                    <a:pt x="308" y="190"/>
                    <a:pt x="307" y="189"/>
                    <a:pt x="307" y="188"/>
                  </a:cubicBezTo>
                  <a:cubicBezTo>
                    <a:pt x="307" y="187"/>
                    <a:pt x="306" y="186"/>
                    <a:pt x="306" y="185"/>
                  </a:cubicBezTo>
                  <a:cubicBezTo>
                    <a:pt x="307" y="184"/>
                    <a:pt x="308" y="184"/>
                    <a:pt x="309" y="184"/>
                  </a:cubicBezTo>
                  <a:cubicBezTo>
                    <a:pt x="310" y="184"/>
                    <a:pt x="311" y="186"/>
                    <a:pt x="311" y="187"/>
                  </a:cubicBezTo>
                  <a:cubicBezTo>
                    <a:pt x="312" y="188"/>
                    <a:pt x="312" y="189"/>
                    <a:pt x="313" y="190"/>
                  </a:cubicBezTo>
                  <a:cubicBezTo>
                    <a:pt x="313" y="190"/>
                    <a:pt x="314" y="191"/>
                    <a:pt x="314" y="191"/>
                  </a:cubicBezTo>
                  <a:cubicBezTo>
                    <a:pt x="315" y="192"/>
                    <a:pt x="316" y="193"/>
                    <a:pt x="317" y="193"/>
                  </a:cubicBezTo>
                  <a:cubicBezTo>
                    <a:pt x="318" y="193"/>
                    <a:pt x="320" y="192"/>
                    <a:pt x="322" y="192"/>
                  </a:cubicBezTo>
                  <a:cubicBezTo>
                    <a:pt x="323" y="192"/>
                    <a:pt x="324" y="194"/>
                    <a:pt x="325" y="194"/>
                  </a:cubicBezTo>
                  <a:cubicBezTo>
                    <a:pt x="325" y="195"/>
                    <a:pt x="327" y="196"/>
                    <a:pt x="327" y="196"/>
                  </a:cubicBezTo>
                  <a:cubicBezTo>
                    <a:pt x="328" y="196"/>
                    <a:pt x="329" y="195"/>
                    <a:pt x="330" y="196"/>
                  </a:cubicBezTo>
                  <a:cubicBezTo>
                    <a:pt x="330" y="196"/>
                    <a:pt x="331" y="196"/>
                    <a:pt x="331" y="196"/>
                  </a:cubicBezTo>
                  <a:cubicBezTo>
                    <a:pt x="331" y="196"/>
                    <a:pt x="330" y="197"/>
                    <a:pt x="330" y="197"/>
                  </a:cubicBezTo>
                  <a:cubicBezTo>
                    <a:pt x="331" y="199"/>
                    <a:pt x="332" y="200"/>
                    <a:pt x="333" y="201"/>
                  </a:cubicBezTo>
                  <a:cubicBezTo>
                    <a:pt x="333" y="202"/>
                    <a:pt x="334" y="202"/>
                    <a:pt x="334" y="203"/>
                  </a:cubicBezTo>
                  <a:cubicBezTo>
                    <a:pt x="334" y="204"/>
                    <a:pt x="334" y="205"/>
                    <a:pt x="334" y="206"/>
                  </a:cubicBezTo>
                  <a:cubicBezTo>
                    <a:pt x="335" y="206"/>
                    <a:pt x="335" y="207"/>
                    <a:pt x="336" y="208"/>
                  </a:cubicBezTo>
                  <a:cubicBezTo>
                    <a:pt x="337" y="208"/>
                    <a:pt x="338" y="207"/>
                    <a:pt x="339" y="208"/>
                  </a:cubicBezTo>
                  <a:cubicBezTo>
                    <a:pt x="340" y="209"/>
                    <a:pt x="339" y="210"/>
                    <a:pt x="339" y="211"/>
                  </a:cubicBezTo>
                  <a:cubicBezTo>
                    <a:pt x="339" y="211"/>
                    <a:pt x="339" y="212"/>
                    <a:pt x="339" y="212"/>
                  </a:cubicBezTo>
                  <a:cubicBezTo>
                    <a:pt x="340" y="214"/>
                    <a:pt x="339" y="216"/>
                    <a:pt x="340" y="217"/>
                  </a:cubicBezTo>
                  <a:cubicBezTo>
                    <a:pt x="340" y="219"/>
                    <a:pt x="341" y="221"/>
                    <a:pt x="341" y="223"/>
                  </a:cubicBezTo>
                  <a:cubicBezTo>
                    <a:pt x="341" y="225"/>
                    <a:pt x="341" y="228"/>
                    <a:pt x="342" y="229"/>
                  </a:cubicBezTo>
                  <a:cubicBezTo>
                    <a:pt x="343" y="231"/>
                    <a:pt x="343" y="233"/>
                    <a:pt x="343" y="234"/>
                  </a:cubicBezTo>
                  <a:cubicBezTo>
                    <a:pt x="344" y="236"/>
                    <a:pt x="344" y="237"/>
                    <a:pt x="345" y="237"/>
                  </a:cubicBezTo>
                  <a:cubicBezTo>
                    <a:pt x="346" y="237"/>
                    <a:pt x="346" y="237"/>
                    <a:pt x="347" y="236"/>
                  </a:cubicBezTo>
                  <a:cubicBezTo>
                    <a:pt x="347" y="235"/>
                    <a:pt x="348" y="235"/>
                    <a:pt x="349" y="235"/>
                  </a:cubicBezTo>
                  <a:cubicBezTo>
                    <a:pt x="349" y="234"/>
                    <a:pt x="349" y="233"/>
                    <a:pt x="349" y="233"/>
                  </a:cubicBezTo>
                  <a:cubicBezTo>
                    <a:pt x="349" y="232"/>
                    <a:pt x="349" y="232"/>
                    <a:pt x="349" y="232"/>
                  </a:cubicBezTo>
                  <a:cubicBezTo>
                    <a:pt x="349" y="232"/>
                    <a:pt x="350" y="229"/>
                    <a:pt x="350" y="228"/>
                  </a:cubicBezTo>
                  <a:cubicBezTo>
                    <a:pt x="350" y="226"/>
                    <a:pt x="350" y="224"/>
                    <a:pt x="350" y="222"/>
                  </a:cubicBezTo>
                  <a:cubicBezTo>
                    <a:pt x="352" y="220"/>
                    <a:pt x="353" y="219"/>
                    <a:pt x="355" y="218"/>
                  </a:cubicBezTo>
                  <a:cubicBezTo>
                    <a:pt x="355" y="217"/>
                    <a:pt x="356" y="217"/>
                    <a:pt x="356" y="216"/>
                  </a:cubicBezTo>
                  <a:cubicBezTo>
                    <a:pt x="358" y="215"/>
                    <a:pt x="360" y="212"/>
                    <a:pt x="362" y="211"/>
                  </a:cubicBezTo>
                  <a:cubicBezTo>
                    <a:pt x="363" y="210"/>
                    <a:pt x="364" y="209"/>
                    <a:pt x="365" y="208"/>
                  </a:cubicBezTo>
                  <a:cubicBezTo>
                    <a:pt x="367" y="208"/>
                    <a:pt x="368" y="206"/>
                    <a:pt x="370" y="206"/>
                  </a:cubicBezTo>
                  <a:cubicBezTo>
                    <a:pt x="371" y="207"/>
                    <a:pt x="371" y="209"/>
                    <a:pt x="371" y="210"/>
                  </a:cubicBezTo>
                  <a:cubicBezTo>
                    <a:pt x="373" y="212"/>
                    <a:pt x="374" y="213"/>
                    <a:pt x="374" y="216"/>
                  </a:cubicBezTo>
                  <a:cubicBezTo>
                    <a:pt x="375" y="217"/>
                    <a:pt x="376" y="216"/>
                    <a:pt x="377" y="217"/>
                  </a:cubicBezTo>
                  <a:cubicBezTo>
                    <a:pt x="377" y="217"/>
                    <a:pt x="378" y="218"/>
                    <a:pt x="378" y="219"/>
                  </a:cubicBezTo>
                  <a:cubicBezTo>
                    <a:pt x="378" y="219"/>
                    <a:pt x="379" y="220"/>
                    <a:pt x="379" y="221"/>
                  </a:cubicBezTo>
                  <a:cubicBezTo>
                    <a:pt x="379" y="221"/>
                    <a:pt x="379" y="222"/>
                    <a:pt x="379" y="223"/>
                  </a:cubicBezTo>
                  <a:cubicBezTo>
                    <a:pt x="380" y="224"/>
                    <a:pt x="379" y="224"/>
                    <a:pt x="380" y="225"/>
                  </a:cubicBezTo>
                  <a:cubicBezTo>
                    <a:pt x="380" y="226"/>
                    <a:pt x="380" y="227"/>
                    <a:pt x="380" y="227"/>
                  </a:cubicBezTo>
                  <a:cubicBezTo>
                    <a:pt x="380" y="228"/>
                    <a:pt x="380" y="229"/>
                    <a:pt x="380" y="230"/>
                  </a:cubicBezTo>
                  <a:cubicBezTo>
                    <a:pt x="380" y="232"/>
                    <a:pt x="381" y="232"/>
                    <a:pt x="381" y="233"/>
                  </a:cubicBezTo>
                  <a:cubicBezTo>
                    <a:pt x="380" y="235"/>
                    <a:pt x="379" y="236"/>
                    <a:pt x="380" y="238"/>
                  </a:cubicBezTo>
                  <a:cubicBezTo>
                    <a:pt x="380" y="240"/>
                    <a:pt x="381" y="241"/>
                    <a:pt x="382" y="243"/>
                  </a:cubicBezTo>
                  <a:cubicBezTo>
                    <a:pt x="382" y="244"/>
                    <a:pt x="382" y="245"/>
                    <a:pt x="382" y="246"/>
                  </a:cubicBezTo>
                  <a:cubicBezTo>
                    <a:pt x="382" y="247"/>
                    <a:pt x="382" y="247"/>
                    <a:pt x="382" y="248"/>
                  </a:cubicBezTo>
                  <a:cubicBezTo>
                    <a:pt x="382" y="249"/>
                    <a:pt x="382" y="250"/>
                    <a:pt x="383" y="250"/>
                  </a:cubicBezTo>
                  <a:cubicBezTo>
                    <a:pt x="383" y="251"/>
                    <a:pt x="383" y="251"/>
                    <a:pt x="383" y="251"/>
                  </a:cubicBezTo>
                  <a:cubicBezTo>
                    <a:pt x="384" y="253"/>
                    <a:pt x="385" y="254"/>
                    <a:pt x="386" y="254"/>
                  </a:cubicBezTo>
                  <a:cubicBezTo>
                    <a:pt x="387" y="252"/>
                    <a:pt x="386" y="251"/>
                    <a:pt x="386" y="250"/>
                  </a:cubicBezTo>
                  <a:cubicBezTo>
                    <a:pt x="386" y="249"/>
                    <a:pt x="387" y="248"/>
                    <a:pt x="387" y="247"/>
                  </a:cubicBezTo>
                  <a:cubicBezTo>
                    <a:pt x="386" y="246"/>
                    <a:pt x="385" y="245"/>
                    <a:pt x="385" y="243"/>
                  </a:cubicBezTo>
                  <a:cubicBezTo>
                    <a:pt x="384" y="243"/>
                    <a:pt x="384" y="242"/>
                    <a:pt x="383" y="241"/>
                  </a:cubicBezTo>
                  <a:cubicBezTo>
                    <a:pt x="383" y="241"/>
                    <a:pt x="383" y="240"/>
                    <a:pt x="382" y="240"/>
                  </a:cubicBezTo>
                  <a:cubicBezTo>
                    <a:pt x="382" y="240"/>
                    <a:pt x="382" y="239"/>
                    <a:pt x="382" y="238"/>
                  </a:cubicBezTo>
                  <a:cubicBezTo>
                    <a:pt x="381" y="236"/>
                    <a:pt x="382" y="234"/>
                    <a:pt x="382" y="232"/>
                  </a:cubicBezTo>
                  <a:cubicBezTo>
                    <a:pt x="383" y="231"/>
                    <a:pt x="383" y="229"/>
                    <a:pt x="384" y="229"/>
                  </a:cubicBezTo>
                  <a:cubicBezTo>
                    <a:pt x="385" y="229"/>
                    <a:pt x="386" y="230"/>
                    <a:pt x="386" y="232"/>
                  </a:cubicBezTo>
                  <a:cubicBezTo>
                    <a:pt x="387" y="233"/>
                    <a:pt x="388" y="235"/>
                    <a:pt x="389" y="235"/>
                  </a:cubicBezTo>
                  <a:cubicBezTo>
                    <a:pt x="389" y="235"/>
                    <a:pt x="389" y="236"/>
                    <a:pt x="389" y="236"/>
                  </a:cubicBezTo>
                  <a:cubicBezTo>
                    <a:pt x="390" y="237"/>
                    <a:pt x="392" y="236"/>
                    <a:pt x="393" y="235"/>
                  </a:cubicBezTo>
                  <a:cubicBezTo>
                    <a:pt x="391" y="247"/>
                    <a:pt x="388" y="259"/>
                    <a:pt x="384" y="271"/>
                  </a:cubicBezTo>
                  <a:cubicBezTo>
                    <a:pt x="383" y="270"/>
                    <a:pt x="382" y="270"/>
                    <a:pt x="382" y="269"/>
                  </a:cubicBezTo>
                  <a:cubicBezTo>
                    <a:pt x="382" y="268"/>
                    <a:pt x="383" y="267"/>
                    <a:pt x="383" y="266"/>
                  </a:cubicBezTo>
                  <a:cubicBezTo>
                    <a:pt x="383" y="264"/>
                    <a:pt x="382" y="263"/>
                    <a:pt x="381" y="262"/>
                  </a:cubicBezTo>
                  <a:cubicBezTo>
                    <a:pt x="381" y="261"/>
                    <a:pt x="381" y="261"/>
                    <a:pt x="381" y="260"/>
                  </a:cubicBezTo>
                  <a:cubicBezTo>
                    <a:pt x="380" y="259"/>
                    <a:pt x="379" y="258"/>
                    <a:pt x="379" y="257"/>
                  </a:cubicBezTo>
                  <a:cubicBezTo>
                    <a:pt x="378" y="257"/>
                    <a:pt x="378" y="256"/>
                    <a:pt x="377" y="255"/>
                  </a:cubicBezTo>
                  <a:cubicBezTo>
                    <a:pt x="377" y="255"/>
                    <a:pt x="377" y="254"/>
                    <a:pt x="377" y="254"/>
                  </a:cubicBezTo>
                  <a:cubicBezTo>
                    <a:pt x="377" y="254"/>
                    <a:pt x="377" y="254"/>
                    <a:pt x="377" y="254"/>
                  </a:cubicBezTo>
                  <a:cubicBezTo>
                    <a:pt x="376" y="252"/>
                    <a:pt x="375" y="251"/>
                    <a:pt x="375" y="250"/>
                  </a:cubicBezTo>
                  <a:cubicBezTo>
                    <a:pt x="374" y="250"/>
                    <a:pt x="373" y="249"/>
                    <a:pt x="372" y="249"/>
                  </a:cubicBezTo>
                  <a:cubicBezTo>
                    <a:pt x="372" y="249"/>
                    <a:pt x="372" y="249"/>
                    <a:pt x="372" y="249"/>
                  </a:cubicBezTo>
                  <a:cubicBezTo>
                    <a:pt x="372" y="250"/>
                    <a:pt x="372" y="250"/>
                    <a:pt x="372" y="250"/>
                  </a:cubicBezTo>
                  <a:cubicBezTo>
                    <a:pt x="372" y="252"/>
                    <a:pt x="373" y="254"/>
                    <a:pt x="374" y="256"/>
                  </a:cubicBezTo>
                  <a:cubicBezTo>
                    <a:pt x="374" y="257"/>
                    <a:pt x="374" y="258"/>
                    <a:pt x="374" y="258"/>
                  </a:cubicBezTo>
                  <a:cubicBezTo>
                    <a:pt x="374" y="260"/>
                    <a:pt x="376" y="261"/>
                    <a:pt x="376" y="262"/>
                  </a:cubicBezTo>
                  <a:cubicBezTo>
                    <a:pt x="377" y="263"/>
                    <a:pt x="377" y="264"/>
                    <a:pt x="377" y="265"/>
                  </a:cubicBezTo>
                  <a:cubicBezTo>
                    <a:pt x="378" y="266"/>
                    <a:pt x="378" y="267"/>
                    <a:pt x="379" y="268"/>
                  </a:cubicBezTo>
                  <a:cubicBezTo>
                    <a:pt x="379" y="269"/>
                    <a:pt x="379" y="269"/>
                    <a:pt x="379" y="270"/>
                  </a:cubicBezTo>
                  <a:cubicBezTo>
                    <a:pt x="380" y="270"/>
                    <a:pt x="380" y="271"/>
                    <a:pt x="380" y="271"/>
                  </a:cubicBezTo>
                  <a:cubicBezTo>
                    <a:pt x="380" y="271"/>
                    <a:pt x="380" y="271"/>
                    <a:pt x="380" y="271"/>
                  </a:cubicBezTo>
                  <a:cubicBezTo>
                    <a:pt x="380" y="271"/>
                    <a:pt x="380" y="272"/>
                    <a:pt x="380" y="272"/>
                  </a:cubicBezTo>
                  <a:cubicBezTo>
                    <a:pt x="380" y="272"/>
                    <a:pt x="381" y="272"/>
                    <a:pt x="381" y="272"/>
                  </a:cubicBezTo>
                  <a:cubicBezTo>
                    <a:pt x="382" y="273"/>
                    <a:pt x="382" y="273"/>
                    <a:pt x="383" y="274"/>
                  </a:cubicBezTo>
                  <a:cubicBezTo>
                    <a:pt x="376" y="292"/>
                    <a:pt x="366" y="310"/>
                    <a:pt x="353" y="325"/>
                  </a:cubicBezTo>
                  <a:cubicBezTo>
                    <a:pt x="353" y="324"/>
                    <a:pt x="352" y="324"/>
                    <a:pt x="351" y="323"/>
                  </a:cubicBezTo>
                  <a:cubicBezTo>
                    <a:pt x="351" y="321"/>
                    <a:pt x="351" y="317"/>
                    <a:pt x="349" y="318"/>
                  </a:cubicBezTo>
                  <a:cubicBezTo>
                    <a:pt x="348" y="318"/>
                    <a:pt x="348" y="320"/>
                    <a:pt x="348" y="321"/>
                  </a:cubicBezTo>
                  <a:cubicBezTo>
                    <a:pt x="348" y="322"/>
                    <a:pt x="347" y="323"/>
                    <a:pt x="347" y="324"/>
                  </a:cubicBezTo>
                  <a:cubicBezTo>
                    <a:pt x="347" y="325"/>
                    <a:pt x="347" y="325"/>
                    <a:pt x="347" y="326"/>
                  </a:cubicBezTo>
                  <a:cubicBezTo>
                    <a:pt x="346" y="327"/>
                    <a:pt x="346" y="328"/>
                    <a:pt x="345" y="329"/>
                  </a:cubicBezTo>
                  <a:cubicBezTo>
                    <a:pt x="344" y="330"/>
                    <a:pt x="345" y="331"/>
                    <a:pt x="343" y="331"/>
                  </a:cubicBezTo>
                  <a:cubicBezTo>
                    <a:pt x="342" y="332"/>
                    <a:pt x="341" y="329"/>
                    <a:pt x="339" y="328"/>
                  </a:cubicBezTo>
                  <a:cubicBezTo>
                    <a:pt x="339" y="328"/>
                    <a:pt x="338" y="328"/>
                    <a:pt x="338" y="327"/>
                  </a:cubicBezTo>
                  <a:cubicBezTo>
                    <a:pt x="336" y="326"/>
                    <a:pt x="337" y="324"/>
                    <a:pt x="338" y="323"/>
                  </a:cubicBezTo>
                  <a:cubicBezTo>
                    <a:pt x="339" y="322"/>
                    <a:pt x="340" y="321"/>
                    <a:pt x="340" y="320"/>
                  </a:cubicBezTo>
                  <a:cubicBezTo>
                    <a:pt x="339" y="319"/>
                    <a:pt x="337" y="319"/>
                    <a:pt x="336" y="319"/>
                  </a:cubicBezTo>
                  <a:cubicBezTo>
                    <a:pt x="334" y="318"/>
                    <a:pt x="332" y="318"/>
                    <a:pt x="330" y="319"/>
                  </a:cubicBezTo>
                  <a:cubicBezTo>
                    <a:pt x="329" y="319"/>
                    <a:pt x="329" y="320"/>
                    <a:pt x="328" y="320"/>
                  </a:cubicBezTo>
                  <a:cubicBezTo>
                    <a:pt x="327" y="322"/>
                    <a:pt x="326" y="324"/>
                    <a:pt x="325" y="325"/>
                  </a:cubicBezTo>
                  <a:cubicBezTo>
                    <a:pt x="323" y="325"/>
                    <a:pt x="322" y="324"/>
                    <a:pt x="321" y="324"/>
                  </a:cubicBezTo>
                  <a:cubicBezTo>
                    <a:pt x="319" y="324"/>
                    <a:pt x="315" y="329"/>
                    <a:pt x="313" y="330"/>
                  </a:cubicBezTo>
                  <a:cubicBezTo>
                    <a:pt x="313" y="331"/>
                    <a:pt x="312" y="331"/>
                    <a:pt x="312" y="331"/>
                  </a:cubicBezTo>
                  <a:cubicBezTo>
                    <a:pt x="311" y="332"/>
                    <a:pt x="311" y="332"/>
                    <a:pt x="311" y="332"/>
                  </a:cubicBezTo>
                  <a:cubicBezTo>
                    <a:pt x="310" y="334"/>
                    <a:pt x="311" y="334"/>
                    <a:pt x="310" y="335"/>
                  </a:cubicBezTo>
                  <a:cubicBezTo>
                    <a:pt x="310" y="336"/>
                    <a:pt x="309" y="337"/>
                    <a:pt x="308" y="338"/>
                  </a:cubicBezTo>
                  <a:cubicBezTo>
                    <a:pt x="306" y="338"/>
                    <a:pt x="305" y="338"/>
                    <a:pt x="304" y="338"/>
                  </a:cubicBezTo>
                  <a:cubicBezTo>
                    <a:pt x="302" y="339"/>
                    <a:pt x="300" y="340"/>
                    <a:pt x="298" y="341"/>
                  </a:cubicBezTo>
                  <a:cubicBezTo>
                    <a:pt x="297" y="343"/>
                    <a:pt x="295" y="344"/>
                    <a:pt x="294" y="346"/>
                  </a:cubicBezTo>
                  <a:cubicBezTo>
                    <a:pt x="293" y="349"/>
                    <a:pt x="292" y="353"/>
                    <a:pt x="292" y="355"/>
                  </a:cubicBezTo>
                  <a:cubicBezTo>
                    <a:pt x="292" y="356"/>
                    <a:pt x="293" y="357"/>
                    <a:pt x="293" y="358"/>
                  </a:cubicBezTo>
                  <a:cubicBezTo>
                    <a:pt x="293" y="359"/>
                    <a:pt x="293" y="359"/>
                    <a:pt x="293" y="359"/>
                  </a:cubicBezTo>
                  <a:cubicBezTo>
                    <a:pt x="293" y="360"/>
                    <a:pt x="294" y="360"/>
                    <a:pt x="294" y="361"/>
                  </a:cubicBezTo>
                  <a:cubicBezTo>
                    <a:pt x="294" y="361"/>
                    <a:pt x="293" y="362"/>
                    <a:pt x="293" y="363"/>
                  </a:cubicBezTo>
                  <a:cubicBezTo>
                    <a:pt x="293" y="364"/>
                    <a:pt x="293" y="365"/>
                    <a:pt x="293" y="366"/>
                  </a:cubicBezTo>
                  <a:cubicBezTo>
                    <a:pt x="293" y="369"/>
                    <a:pt x="292" y="370"/>
                    <a:pt x="291" y="372"/>
                  </a:cubicBezTo>
                  <a:cubicBezTo>
                    <a:pt x="292" y="373"/>
                    <a:pt x="292" y="374"/>
                    <a:pt x="293" y="374"/>
                  </a:cubicBezTo>
                  <a:cubicBezTo>
                    <a:pt x="267" y="388"/>
                    <a:pt x="237" y="395"/>
                    <a:pt x="205" y="395"/>
                  </a:cubicBezTo>
                  <a:cubicBezTo>
                    <a:pt x="170" y="395"/>
                    <a:pt x="137" y="386"/>
                    <a:pt x="108" y="369"/>
                  </a:cubicBezTo>
                  <a:close/>
                  <a:moveTo>
                    <a:pt x="285" y="203"/>
                  </a:moveTo>
                  <a:cubicBezTo>
                    <a:pt x="285" y="202"/>
                    <a:pt x="284" y="201"/>
                    <a:pt x="284" y="201"/>
                  </a:cubicBezTo>
                  <a:cubicBezTo>
                    <a:pt x="284" y="200"/>
                    <a:pt x="284" y="198"/>
                    <a:pt x="283" y="197"/>
                  </a:cubicBezTo>
                  <a:cubicBezTo>
                    <a:pt x="283" y="197"/>
                    <a:pt x="283" y="195"/>
                    <a:pt x="282" y="195"/>
                  </a:cubicBezTo>
                  <a:cubicBezTo>
                    <a:pt x="281" y="194"/>
                    <a:pt x="280" y="191"/>
                    <a:pt x="279" y="189"/>
                  </a:cubicBezTo>
                  <a:cubicBezTo>
                    <a:pt x="279" y="189"/>
                    <a:pt x="280" y="188"/>
                    <a:pt x="280" y="188"/>
                  </a:cubicBezTo>
                  <a:cubicBezTo>
                    <a:pt x="280" y="188"/>
                    <a:pt x="280" y="188"/>
                    <a:pt x="280" y="188"/>
                  </a:cubicBezTo>
                  <a:cubicBezTo>
                    <a:pt x="282" y="188"/>
                    <a:pt x="282" y="189"/>
                    <a:pt x="283" y="190"/>
                  </a:cubicBezTo>
                  <a:cubicBezTo>
                    <a:pt x="283" y="190"/>
                    <a:pt x="284" y="190"/>
                    <a:pt x="284" y="190"/>
                  </a:cubicBezTo>
                  <a:cubicBezTo>
                    <a:pt x="284" y="191"/>
                    <a:pt x="285" y="192"/>
                    <a:pt x="286" y="194"/>
                  </a:cubicBezTo>
                  <a:cubicBezTo>
                    <a:pt x="286" y="194"/>
                    <a:pt x="286" y="196"/>
                    <a:pt x="287" y="197"/>
                  </a:cubicBezTo>
                  <a:cubicBezTo>
                    <a:pt x="288" y="198"/>
                    <a:pt x="290" y="200"/>
                    <a:pt x="290" y="201"/>
                  </a:cubicBezTo>
                  <a:cubicBezTo>
                    <a:pt x="290" y="202"/>
                    <a:pt x="289" y="204"/>
                    <a:pt x="290" y="205"/>
                  </a:cubicBezTo>
                  <a:cubicBezTo>
                    <a:pt x="290" y="205"/>
                    <a:pt x="290" y="207"/>
                    <a:pt x="290" y="207"/>
                  </a:cubicBezTo>
                  <a:cubicBezTo>
                    <a:pt x="291" y="209"/>
                    <a:pt x="293" y="210"/>
                    <a:pt x="294" y="211"/>
                  </a:cubicBezTo>
                  <a:cubicBezTo>
                    <a:pt x="294" y="211"/>
                    <a:pt x="294" y="212"/>
                    <a:pt x="294" y="213"/>
                  </a:cubicBezTo>
                  <a:cubicBezTo>
                    <a:pt x="295" y="214"/>
                    <a:pt x="295" y="215"/>
                    <a:pt x="296" y="216"/>
                  </a:cubicBezTo>
                  <a:cubicBezTo>
                    <a:pt x="296" y="217"/>
                    <a:pt x="297" y="218"/>
                    <a:pt x="297" y="219"/>
                  </a:cubicBezTo>
                  <a:cubicBezTo>
                    <a:pt x="298" y="221"/>
                    <a:pt x="299" y="223"/>
                    <a:pt x="297" y="225"/>
                  </a:cubicBezTo>
                  <a:cubicBezTo>
                    <a:pt x="295" y="225"/>
                    <a:pt x="294" y="222"/>
                    <a:pt x="293" y="221"/>
                  </a:cubicBezTo>
                  <a:cubicBezTo>
                    <a:pt x="292" y="219"/>
                    <a:pt x="290" y="218"/>
                    <a:pt x="290" y="215"/>
                  </a:cubicBezTo>
                  <a:cubicBezTo>
                    <a:pt x="289" y="213"/>
                    <a:pt x="288" y="211"/>
                    <a:pt x="287" y="210"/>
                  </a:cubicBezTo>
                  <a:cubicBezTo>
                    <a:pt x="287" y="207"/>
                    <a:pt x="286" y="204"/>
                    <a:pt x="285" y="203"/>
                  </a:cubicBezTo>
                  <a:close/>
                  <a:moveTo>
                    <a:pt x="281" y="142"/>
                  </a:moveTo>
                  <a:cubicBezTo>
                    <a:pt x="282" y="141"/>
                    <a:pt x="283" y="141"/>
                    <a:pt x="284" y="140"/>
                  </a:cubicBezTo>
                  <a:cubicBezTo>
                    <a:pt x="285" y="140"/>
                    <a:pt x="286" y="139"/>
                    <a:pt x="287" y="139"/>
                  </a:cubicBezTo>
                  <a:cubicBezTo>
                    <a:pt x="287" y="138"/>
                    <a:pt x="289" y="138"/>
                    <a:pt x="289" y="139"/>
                  </a:cubicBezTo>
                  <a:cubicBezTo>
                    <a:pt x="290" y="142"/>
                    <a:pt x="286" y="142"/>
                    <a:pt x="286" y="145"/>
                  </a:cubicBezTo>
                  <a:cubicBezTo>
                    <a:pt x="286" y="146"/>
                    <a:pt x="287" y="146"/>
                    <a:pt x="288" y="147"/>
                  </a:cubicBezTo>
                  <a:cubicBezTo>
                    <a:pt x="289" y="148"/>
                    <a:pt x="290" y="149"/>
                    <a:pt x="291" y="150"/>
                  </a:cubicBezTo>
                  <a:cubicBezTo>
                    <a:pt x="291" y="150"/>
                    <a:pt x="292" y="150"/>
                    <a:pt x="293" y="151"/>
                  </a:cubicBezTo>
                  <a:cubicBezTo>
                    <a:pt x="293" y="151"/>
                    <a:pt x="294" y="152"/>
                    <a:pt x="294" y="153"/>
                  </a:cubicBezTo>
                  <a:cubicBezTo>
                    <a:pt x="294" y="156"/>
                    <a:pt x="289" y="157"/>
                    <a:pt x="287" y="155"/>
                  </a:cubicBezTo>
                  <a:cubicBezTo>
                    <a:pt x="286" y="155"/>
                    <a:pt x="286" y="155"/>
                    <a:pt x="286" y="155"/>
                  </a:cubicBezTo>
                  <a:cubicBezTo>
                    <a:pt x="286" y="155"/>
                    <a:pt x="286" y="155"/>
                    <a:pt x="285" y="155"/>
                  </a:cubicBezTo>
                  <a:cubicBezTo>
                    <a:pt x="284" y="154"/>
                    <a:pt x="283" y="154"/>
                    <a:pt x="282" y="153"/>
                  </a:cubicBezTo>
                  <a:cubicBezTo>
                    <a:pt x="281" y="153"/>
                    <a:pt x="279" y="153"/>
                    <a:pt x="278" y="154"/>
                  </a:cubicBezTo>
                  <a:cubicBezTo>
                    <a:pt x="277" y="154"/>
                    <a:pt x="276" y="155"/>
                    <a:pt x="276" y="155"/>
                  </a:cubicBezTo>
                  <a:cubicBezTo>
                    <a:pt x="274" y="155"/>
                    <a:pt x="273" y="155"/>
                    <a:pt x="271" y="155"/>
                  </a:cubicBezTo>
                  <a:cubicBezTo>
                    <a:pt x="271" y="154"/>
                    <a:pt x="270" y="154"/>
                    <a:pt x="269" y="153"/>
                  </a:cubicBezTo>
                  <a:cubicBezTo>
                    <a:pt x="269" y="151"/>
                    <a:pt x="270" y="148"/>
                    <a:pt x="271" y="146"/>
                  </a:cubicBezTo>
                  <a:cubicBezTo>
                    <a:pt x="272" y="143"/>
                    <a:pt x="274" y="140"/>
                    <a:pt x="277" y="142"/>
                  </a:cubicBezTo>
                  <a:cubicBezTo>
                    <a:pt x="278" y="143"/>
                    <a:pt x="278" y="144"/>
                    <a:pt x="278" y="146"/>
                  </a:cubicBezTo>
                  <a:cubicBezTo>
                    <a:pt x="278" y="146"/>
                    <a:pt x="279" y="147"/>
                    <a:pt x="279" y="147"/>
                  </a:cubicBezTo>
                  <a:cubicBezTo>
                    <a:pt x="281" y="147"/>
                    <a:pt x="282" y="146"/>
                    <a:pt x="283" y="145"/>
                  </a:cubicBezTo>
                  <a:cubicBezTo>
                    <a:pt x="284" y="143"/>
                    <a:pt x="281" y="144"/>
                    <a:pt x="281"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3"/>
            <p:cNvSpPr/>
            <p:nvPr/>
          </p:nvSpPr>
          <p:spPr bwMode="auto">
            <a:xfrm>
              <a:off x="4046" y="2354"/>
              <a:ext cx="35" cy="74"/>
            </a:xfrm>
            <a:custGeom>
              <a:avLst/>
              <a:gdLst>
                <a:gd name="T0" fmla="*/ 1 w 15"/>
                <a:gd name="T1" fmla="*/ 29 h 31"/>
                <a:gd name="T2" fmla="*/ 4 w 15"/>
                <a:gd name="T3" fmla="*/ 31 h 31"/>
                <a:gd name="T4" fmla="*/ 8 w 15"/>
                <a:gd name="T5" fmla="*/ 26 h 31"/>
                <a:gd name="T6" fmla="*/ 10 w 15"/>
                <a:gd name="T7" fmla="*/ 19 h 31"/>
                <a:gd name="T8" fmla="*/ 11 w 15"/>
                <a:gd name="T9" fmla="*/ 15 h 31"/>
                <a:gd name="T10" fmla="*/ 12 w 15"/>
                <a:gd name="T11" fmla="*/ 13 h 31"/>
                <a:gd name="T12" fmla="*/ 13 w 15"/>
                <a:gd name="T13" fmla="*/ 11 h 31"/>
                <a:gd name="T14" fmla="*/ 14 w 15"/>
                <a:gd name="T15" fmla="*/ 6 h 31"/>
                <a:gd name="T16" fmla="*/ 13 w 15"/>
                <a:gd name="T17" fmla="*/ 0 h 31"/>
                <a:gd name="T18" fmla="*/ 12 w 15"/>
                <a:gd name="T19" fmla="*/ 0 h 31"/>
                <a:gd name="T20" fmla="*/ 11 w 15"/>
                <a:gd name="T21" fmla="*/ 1 h 31"/>
                <a:gd name="T22" fmla="*/ 9 w 15"/>
                <a:gd name="T23" fmla="*/ 4 h 31"/>
                <a:gd name="T24" fmla="*/ 9 w 15"/>
                <a:gd name="T25" fmla="*/ 5 h 31"/>
                <a:gd name="T26" fmla="*/ 5 w 15"/>
                <a:gd name="T27" fmla="*/ 8 h 31"/>
                <a:gd name="T28" fmla="*/ 3 w 15"/>
                <a:gd name="T29" fmla="*/ 9 h 31"/>
                <a:gd name="T30" fmla="*/ 3 w 15"/>
                <a:gd name="T31" fmla="*/ 10 h 31"/>
                <a:gd name="T32" fmla="*/ 3 w 15"/>
                <a:gd name="T33" fmla="*/ 17 h 31"/>
                <a:gd name="T34" fmla="*/ 0 w 15"/>
                <a:gd name="T35" fmla="*/ 23 h 31"/>
                <a:gd name="T36" fmla="*/ 1 w 15"/>
                <a:gd name="T37" fmla="*/ 28 h 31"/>
                <a:gd name="T38" fmla="*/ 1 w 15"/>
                <a:gd name="T3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1">
                  <a:moveTo>
                    <a:pt x="1" y="29"/>
                  </a:moveTo>
                  <a:cubicBezTo>
                    <a:pt x="2" y="30"/>
                    <a:pt x="3" y="31"/>
                    <a:pt x="4" y="31"/>
                  </a:cubicBezTo>
                  <a:cubicBezTo>
                    <a:pt x="6" y="31"/>
                    <a:pt x="7" y="29"/>
                    <a:pt x="8" y="26"/>
                  </a:cubicBezTo>
                  <a:cubicBezTo>
                    <a:pt x="9" y="24"/>
                    <a:pt x="10" y="21"/>
                    <a:pt x="10" y="19"/>
                  </a:cubicBezTo>
                  <a:cubicBezTo>
                    <a:pt x="10" y="18"/>
                    <a:pt x="11" y="17"/>
                    <a:pt x="11" y="15"/>
                  </a:cubicBezTo>
                  <a:cubicBezTo>
                    <a:pt x="11" y="15"/>
                    <a:pt x="12" y="14"/>
                    <a:pt x="12" y="13"/>
                  </a:cubicBezTo>
                  <a:cubicBezTo>
                    <a:pt x="12" y="13"/>
                    <a:pt x="12" y="12"/>
                    <a:pt x="13" y="11"/>
                  </a:cubicBezTo>
                  <a:cubicBezTo>
                    <a:pt x="13" y="9"/>
                    <a:pt x="13" y="7"/>
                    <a:pt x="14" y="6"/>
                  </a:cubicBezTo>
                  <a:cubicBezTo>
                    <a:pt x="14" y="4"/>
                    <a:pt x="15" y="1"/>
                    <a:pt x="13" y="0"/>
                  </a:cubicBezTo>
                  <a:cubicBezTo>
                    <a:pt x="12" y="0"/>
                    <a:pt x="12" y="0"/>
                    <a:pt x="12" y="0"/>
                  </a:cubicBezTo>
                  <a:cubicBezTo>
                    <a:pt x="12" y="1"/>
                    <a:pt x="12" y="0"/>
                    <a:pt x="11" y="1"/>
                  </a:cubicBezTo>
                  <a:cubicBezTo>
                    <a:pt x="11" y="3"/>
                    <a:pt x="10" y="4"/>
                    <a:pt x="9" y="4"/>
                  </a:cubicBezTo>
                  <a:cubicBezTo>
                    <a:pt x="9" y="5"/>
                    <a:pt x="9" y="5"/>
                    <a:pt x="9" y="5"/>
                  </a:cubicBezTo>
                  <a:cubicBezTo>
                    <a:pt x="8" y="7"/>
                    <a:pt x="7" y="7"/>
                    <a:pt x="5" y="8"/>
                  </a:cubicBezTo>
                  <a:cubicBezTo>
                    <a:pt x="5" y="8"/>
                    <a:pt x="3" y="9"/>
                    <a:pt x="3" y="9"/>
                  </a:cubicBezTo>
                  <a:cubicBezTo>
                    <a:pt x="3" y="9"/>
                    <a:pt x="3" y="10"/>
                    <a:pt x="3" y="10"/>
                  </a:cubicBezTo>
                  <a:cubicBezTo>
                    <a:pt x="2" y="12"/>
                    <a:pt x="2" y="14"/>
                    <a:pt x="3" y="17"/>
                  </a:cubicBezTo>
                  <a:cubicBezTo>
                    <a:pt x="2" y="19"/>
                    <a:pt x="0" y="20"/>
                    <a:pt x="0" y="23"/>
                  </a:cubicBezTo>
                  <a:cubicBezTo>
                    <a:pt x="0" y="25"/>
                    <a:pt x="1" y="27"/>
                    <a:pt x="1" y="28"/>
                  </a:cubicBezTo>
                  <a:cubicBezTo>
                    <a:pt x="1" y="28"/>
                    <a:pt x="1" y="29"/>
                    <a:pt x="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4"/>
            <p:cNvSpPr/>
            <p:nvPr/>
          </p:nvSpPr>
          <p:spPr bwMode="auto">
            <a:xfrm>
              <a:off x="3710" y="1726"/>
              <a:ext cx="172" cy="169"/>
            </a:xfrm>
            <a:custGeom>
              <a:avLst/>
              <a:gdLst>
                <a:gd name="T0" fmla="*/ 36 w 72"/>
                <a:gd name="T1" fmla="*/ 57 h 71"/>
                <a:gd name="T2" fmla="*/ 41 w 72"/>
                <a:gd name="T3" fmla="*/ 55 h 71"/>
                <a:gd name="T4" fmla="*/ 46 w 72"/>
                <a:gd name="T5" fmla="*/ 52 h 71"/>
                <a:gd name="T6" fmla="*/ 50 w 72"/>
                <a:gd name="T7" fmla="*/ 48 h 71"/>
                <a:gd name="T8" fmla="*/ 53 w 72"/>
                <a:gd name="T9" fmla="*/ 47 h 71"/>
                <a:gd name="T10" fmla="*/ 57 w 72"/>
                <a:gd name="T11" fmla="*/ 46 h 71"/>
                <a:gd name="T12" fmla="*/ 62 w 72"/>
                <a:gd name="T13" fmla="*/ 41 h 71"/>
                <a:gd name="T14" fmla="*/ 64 w 72"/>
                <a:gd name="T15" fmla="*/ 35 h 71"/>
                <a:gd name="T16" fmla="*/ 66 w 72"/>
                <a:gd name="T17" fmla="*/ 26 h 71"/>
                <a:gd name="T18" fmla="*/ 66 w 72"/>
                <a:gd name="T19" fmla="*/ 18 h 71"/>
                <a:gd name="T20" fmla="*/ 69 w 72"/>
                <a:gd name="T21" fmla="*/ 15 h 71"/>
                <a:gd name="T22" fmla="*/ 72 w 72"/>
                <a:gd name="T23" fmla="*/ 11 h 71"/>
                <a:gd name="T24" fmla="*/ 69 w 72"/>
                <a:gd name="T25" fmla="*/ 8 h 71"/>
                <a:gd name="T26" fmla="*/ 66 w 72"/>
                <a:gd name="T27" fmla="*/ 8 h 71"/>
                <a:gd name="T28" fmla="*/ 66 w 72"/>
                <a:gd name="T29" fmla="*/ 5 h 71"/>
                <a:gd name="T30" fmla="*/ 60 w 72"/>
                <a:gd name="T31" fmla="*/ 1 h 71"/>
                <a:gd name="T32" fmla="*/ 56 w 72"/>
                <a:gd name="T33" fmla="*/ 1 h 71"/>
                <a:gd name="T34" fmla="*/ 46 w 72"/>
                <a:gd name="T35" fmla="*/ 1 h 71"/>
                <a:gd name="T36" fmla="*/ 40 w 72"/>
                <a:gd name="T37" fmla="*/ 4 h 71"/>
                <a:gd name="T38" fmla="*/ 36 w 72"/>
                <a:gd name="T39" fmla="*/ 6 h 71"/>
                <a:gd name="T40" fmla="*/ 34 w 72"/>
                <a:gd name="T41" fmla="*/ 9 h 71"/>
                <a:gd name="T42" fmla="*/ 32 w 72"/>
                <a:gd name="T43" fmla="*/ 7 h 71"/>
                <a:gd name="T44" fmla="*/ 25 w 72"/>
                <a:gd name="T45" fmla="*/ 8 h 71"/>
                <a:gd name="T46" fmla="*/ 21 w 72"/>
                <a:gd name="T47" fmla="*/ 9 h 71"/>
                <a:gd name="T48" fmla="*/ 16 w 72"/>
                <a:gd name="T49" fmla="*/ 11 h 71"/>
                <a:gd name="T50" fmla="*/ 13 w 72"/>
                <a:gd name="T51" fmla="*/ 13 h 71"/>
                <a:gd name="T52" fmla="*/ 11 w 72"/>
                <a:gd name="T53" fmla="*/ 14 h 71"/>
                <a:gd name="T54" fmla="*/ 10 w 72"/>
                <a:gd name="T55" fmla="*/ 18 h 71"/>
                <a:gd name="T56" fmla="*/ 2 w 72"/>
                <a:gd name="T57" fmla="*/ 21 h 71"/>
                <a:gd name="T58" fmla="*/ 1 w 72"/>
                <a:gd name="T59" fmla="*/ 25 h 71"/>
                <a:gd name="T60" fmla="*/ 2 w 72"/>
                <a:gd name="T61" fmla="*/ 29 h 71"/>
                <a:gd name="T62" fmla="*/ 9 w 72"/>
                <a:gd name="T63" fmla="*/ 28 h 71"/>
                <a:gd name="T64" fmla="*/ 14 w 72"/>
                <a:gd name="T65" fmla="*/ 29 h 71"/>
                <a:gd name="T66" fmla="*/ 17 w 72"/>
                <a:gd name="T67" fmla="*/ 32 h 71"/>
                <a:gd name="T68" fmla="*/ 17 w 72"/>
                <a:gd name="T69" fmla="*/ 33 h 71"/>
                <a:gd name="T70" fmla="*/ 18 w 72"/>
                <a:gd name="T71" fmla="*/ 35 h 71"/>
                <a:gd name="T72" fmla="*/ 21 w 72"/>
                <a:gd name="T73" fmla="*/ 41 h 71"/>
                <a:gd name="T74" fmla="*/ 23 w 72"/>
                <a:gd name="T75" fmla="*/ 47 h 71"/>
                <a:gd name="T76" fmla="*/ 20 w 72"/>
                <a:gd name="T77" fmla="*/ 50 h 71"/>
                <a:gd name="T78" fmla="*/ 18 w 72"/>
                <a:gd name="T79" fmla="*/ 55 h 71"/>
                <a:gd name="T80" fmla="*/ 18 w 72"/>
                <a:gd name="T81" fmla="*/ 59 h 71"/>
                <a:gd name="T82" fmla="*/ 20 w 72"/>
                <a:gd name="T83" fmla="*/ 63 h 71"/>
                <a:gd name="T84" fmla="*/ 22 w 72"/>
                <a:gd name="T85" fmla="*/ 67 h 71"/>
                <a:gd name="T86" fmla="*/ 26 w 72"/>
                <a:gd name="T87" fmla="*/ 69 h 71"/>
                <a:gd name="T88" fmla="*/ 31 w 72"/>
                <a:gd name="T89" fmla="*/ 68 h 71"/>
                <a:gd name="T90" fmla="*/ 33 w 72"/>
                <a:gd name="T91" fmla="*/ 64 h 71"/>
                <a:gd name="T92" fmla="*/ 35 w 72"/>
                <a:gd name="T9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71">
                  <a:moveTo>
                    <a:pt x="35" y="61"/>
                  </a:moveTo>
                  <a:cubicBezTo>
                    <a:pt x="35" y="60"/>
                    <a:pt x="36" y="58"/>
                    <a:pt x="36" y="57"/>
                  </a:cubicBezTo>
                  <a:cubicBezTo>
                    <a:pt x="37" y="57"/>
                    <a:pt x="37" y="56"/>
                    <a:pt x="38" y="56"/>
                  </a:cubicBezTo>
                  <a:cubicBezTo>
                    <a:pt x="39" y="55"/>
                    <a:pt x="40" y="56"/>
                    <a:pt x="41" y="55"/>
                  </a:cubicBezTo>
                  <a:cubicBezTo>
                    <a:pt x="42" y="55"/>
                    <a:pt x="43" y="54"/>
                    <a:pt x="43" y="53"/>
                  </a:cubicBezTo>
                  <a:cubicBezTo>
                    <a:pt x="44" y="53"/>
                    <a:pt x="45" y="52"/>
                    <a:pt x="46" y="52"/>
                  </a:cubicBezTo>
                  <a:cubicBezTo>
                    <a:pt x="47" y="51"/>
                    <a:pt x="47" y="50"/>
                    <a:pt x="48" y="50"/>
                  </a:cubicBezTo>
                  <a:cubicBezTo>
                    <a:pt x="49" y="49"/>
                    <a:pt x="49" y="48"/>
                    <a:pt x="50" y="48"/>
                  </a:cubicBezTo>
                  <a:cubicBezTo>
                    <a:pt x="50" y="48"/>
                    <a:pt x="51" y="48"/>
                    <a:pt x="52" y="48"/>
                  </a:cubicBezTo>
                  <a:cubicBezTo>
                    <a:pt x="52" y="48"/>
                    <a:pt x="53" y="47"/>
                    <a:pt x="53" y="47"/>
                  </a:cubicBezTo>
                  <a:cubicBezTo>
                    <a:pt x="54" y="47"/>
                    <a:pt x="56" y="47"/>
                    <a:pt x="57" y="47"/>
                  </a:cubicBezTo>
                  <a:cubicBezTo>
                    <a:pt x="57" y="47"/>
                    <a:pt x="57" y="46"/>
                    <a:pt x="57" y="46"/>
                  </a:cubicBezTo>
                  <a:cubicBezTo>
                    <a:pt x="59" y="46"/>
                    <a:pt x="59" y="45"/>
                    <a:pt x="60" y="43"/>
                  </a:cubicBezTo>
                  <a:cubicBezTo>
                    <a:pt x="61" y="42"/>
                    <a:pt x="62" y="42"/>
                    <a:pt x="62" y="41"/>
                  </a:cubicBezTo>
                  <a:cubicBezTo>
                    <a:pt x="63" y="40"/>
                    <a:pt x="62" y="39"/>
                    <a:pt x="62" y="39"/>
                  </a:cubicBezTo>
                  <a:cubicBezTo>
                    <a:pt x="62" y="37"/>
                    <a:pt x="63" y="37"/>
                    <a:pt x="64" y="35"/>
                  </a:cubicBezTo>
                  <a:cubicBezTo>
                    <a:pt x="64" y="34"/>
                    <a:pt x="64" y="32"/>
                    <a:pt x="65" y="30"/>
                  </a:cubicBezTo>
                  <a:cubicBezTo>
                    <a:pt x="65" y="29"/>
                    <a:pt x="65" y="27"/>
                    <a:pt x="66" y="26"/>
                  </a:cubicBezTo>
                  <a:cubicBezTo>
                    <a:pt x="66" y="25"/>
                    <a:pt x="65" y="24"/>
                    <a:pt x="64" y="23"/>
                  </a:cubicBezTo>
                  <a:cubicBezTo>
                    <a:pt x="65" y="22"/>
                    <a:pt x="66" y="20"/>
                    <a:pt x="66" y="18"/>
                  </a:cubicBezTo>
                  <a:cubicBezTo>
                    <a:pt x="67" y="17"/>
                    <a:pt x="68" y="16"/>
                    <a:pt x="68" y="16"/>
                  </a:cubicBezTo>
                  <a:cubicBezTo>
                    <a:pt x="68" y="15"/>
                    <a:pt x="69" y="15"/>
                    <a:pt x="69" y="15"/>
                  </a:cubicBezTo>
                  <a:cubicBezTo>
                    <a:pt x="69" y="15"/>
                    <a:pt x="69" y="15"/>
                    <a:pt x="69" y="14"/>
                  </a:cubicBezTo>
                  <a:cubicBezTo>
                    <a:pt x="70" y="13"/>
                    <a:pt x="71" y="13"/>
                    <a:pt x="72" y="11"/>
                  </a:cubicBezTo>
                  <a:cubicBezTo>
                    <a:pt x="72" y="10"/>
                    <a:pt x="72" y="9"/>
                    <a:pt x="72" y="7"/>
                  </a:cubicBezTo>
                  <a:cubicBezTo>
                    <a:pt x="71" y="7"/>
                    <a:pt x="70" y="7"/>
                    <a:pt x="69" y="8"/>
                  </a:cubicBezTo>
                  <a:cubicBezTo>
                    <a:pt x="69" y="8"/>
                    <a:pt x="68" y="8"/>
                    <a:pt x="68" y="8"/>
                  </a:cubicBezTo>
                  <a:cubicBezTo>
                    <a:pt x="68" y="8"/>
                    <a:pt x="67" y="8"/>
                    <a:pt x="66" y="8"/>
                  </a:cubicBezTo>
                  <a:cubicBezTo>
                    <a:pt x="66" y="8"/>
                    <a:pt x="64" y="9"/>
                    <a:pt x="64" y="8"/>
                  </a:cubicBezTo>
                  <a:cubicBezTo>
                    <a:pt x="64" y="7"/>
                    <a:pt x="66" y="6"/>
                    <a:pt x="66" y="5"/>
                  </a:cubicBezTo>
                  <a:cubicBezTo>
                    <a:pt x="65" y="3"/>
                    <a:pt x="64" y="3"/>
                    <a:pt x="63" y="2"/>
                  </a:cubicBezTo>
                  <a:cubicBezTo>
                    <a:pt x="62" y="2"/>
                    <a:pt x="61" y="1"/>
                    <a:pt x="60" y="1"/>
                  </a:cubicBezTo>
                  <a:cubicBezTo>
                    <a:pt x="60" y="1"/>
                    <a:pt x="59" y="2"/>
                    <a:pt x="59" y="1"/>
                  </a:cubicBezTo>
                  <a:cubicBezTo>
                    <a:pt x="58" y="1"/>
                    <a:pt x="57" y="1"/>
                    <a:pt x="56" y="1"/>
                  </a:cubicBezTo>
                  <a:cubicBezTo>
                    <a:pt x="55" y="0"/>
                    <a:pt x="53" y="1"/>
                    <a:pt x="51" y="1"/>
                  </a:cubicBezTo>
                  <a:cubicBezTo>
                    <a:pt x="50" y="1"/>
                    <a:pt x="48" y="1"/>
                    <a:pt x="46" y="1"/>
                  </a:cubicBezTo>
                  <a:cubicBezTo>
                    <a:pt x="45" y="2"/>
                    <a:pt x="43" y="4"/>
                    <a:pt x="42" y="4"/>
                  </a:cubicBezTo>
                  <a:cubicBezTo>
                    <a:pt x="41" y="4"/>
                    <a:pt x="41" y="4"/>
                    <a:pt x="40" y="4"/>
                  </a:cubicBezTo>
                  <a:cubicBezTo>
                    <a:pt x="39" y="3"/>
                    <a:pt x="38" y="4"/>
                    <a:pt x="37" y="5"/>
                  </a:cubicBezTo>
                  <a:cubicBezTo>
                    <a:pt x="37" y="5"/>
                    <a:pt x="36" y="5"/>
                    <a:pt x="36" y="6"/>
                  </a:cubicBezTo>
                  <a:cubicBezTo>
                    <a:pt x="35" y="6"/>
                    <a:pt x="34" y="7"/>
                    <a:pt x="34" y="7"/>
                  </a:cubicBezTo>
                  <a:cubicBezTo>
                    <a:pt x="33" y="8"/>
                    <a:pt x="35" y="8"/>
                    <a:pt x="34" y="9"/>
                  </a:cubicBezTo>
                  <a:cubicBezTo>
                    <a:pt x="35" y="9"/>
                    <a:pt x="34" y="10"/>
                    <a:pt x="34" y="10"/>
                  </a:cubicBezTo>
                  <a:cubicBezTo>
                    <a:pt x="33" y="10"/>
                    <a:pt x="33" y="8"/>
                    <a:pt x="32" y="7"/>
                  </a:cubicBezTo>
                  <a:cubicBezTo>
                    <a:pt x="31" y="7"/>
                    <a:pt x="30" y="7"/>
                    <a:pt x="29" y="8"/>
                  </a:cubicBezTo>
                  <a:cubicBezTo>
                    <a:pt x="28" y="8"/>
                    <a:pt x="26" y="8"/>
                    <a:pt x="25" y="8"/>
                  </a:cubicBezTo>
                  <a:cubicBezTo>
                    <a:pt x="25" y="8"/>
                    <a:pt x="24" y="9"/>
                    <a:pt x="23" y="9"/>
                  </a:cubicBezTo>
                  <a:cubicBezTo>
                    <a:pt x="22" y="9"/>
                    <a:pt x="22" y="9"/>
                    <a:pt x="21" y="9"/>
                  </a:cubicBezTo>
                  <a:cubicBezTo>
                    <a:pt x="20" y="9"/>
                    <a:pt x="19" y="9"/>
                    <a:pt x="19" y="10"/>
                  </a:cubicBezTo>
                  <a:cubicBezTo>
                    <a:pt x="18" y="10"/>
                    <a:pt x="17" y="10"/>
                    <a:pt x="16" y="11"/>
                  </a:cubicBezTo>
                  <a:cubicBezTo>
                    <a:pt x="15" y="11"/>
                    <a:pt x="15" y="12"/>
                    <a:pt x="14" y="12"/>
                  </a:cubicBezTo>
                  <a:cubicBezTo>
                    <a:pt x="14" y="12"/>
                    <a:pt x="14" y="13"/>
                    <a:pt x="13" y="13"/>
                  </a:cubicBezTo>
                  <a:cubicBezTo>
                    <a:pt x="13" y="13"/>
                    <a:pt x="13" y="13"/>
                    <a:pt x="12" y="13"/>
                  </a:cubicBezTo>
                  <a:cubicBezTo>
                    <a:pt x="12" y="13"/>
                    <a:pt x="12" y="14"/>
                    <a:pt x="11" y="14"/>
                  </a:cubicBezTo>
                  <a:cubicBezTo>
                    <a:pt x="10" y="14"/>
                    <a:pt x="9" y="15"/>
                    <a:pt x="9" y="16"/>
                  </a:cubicBezTo>
                  <a:cubicBezTo>
                    <a:pt x="9" y="17"/>
                    <a:pt x="11" y="16"/>
                    <a:pt x="10" y="18"/>
                  </a:cubicBezTo>
                  <a:cubicBezTo>
                    <a:pt x="10" y="20"/>
                    <a:pt x="8" y="19"/>
                    <a:pt x="6" y="20"/>
                  </a:cubicBezTo>
                  <a:cubicBezTo>
                    <a:pt x="5" y="20"/>
                    <a:pt x="3" y="21"/>
                    <a:pt x="2" y="21"/>
                  </a:cubicBezTo>
                  <a:cubicBezTo>
                    <a:pt x="2" y="22"/>
                    <a:pt x="2" y="22"/>
                    <a:pt x="1" y="22"/>
                  </a:cubicBezTo>
                  <a:cubicBezTo>
                    <a:pt x="1" y="24"/>
                    <a:pt x="2" y="24"/>
                    <a:pt x="1" y="25"/>
                  </a:cubicBezTo>
                  <a:cubicBezTo>
                    <a:pt x="1" y="26"/>
                    <a:pt x="0" y="26"/>
                    <a:pt x="0" y="28"/>
                  </a:cubicBezTo>
                  <a:cubicBezTo>
                    <a:pt x="1" y="28"/>
                    <a:pt x="1" y="29"/>
                    <a:pt x="2" y="29"/>
                  </a:cubicBezTo>
                  <a:cubicBezTo>
                    <a:pt x="3" y="29"/>
                    <a:pt x="4" y="29"/>
                    <a:pt x="5" y="29"/>
                  </a:cubicBezTo>
                  <a:cubicBezTo>
                    <a:pt x="6" y="28"/>
                    <a:pt x="8" y="29"/>
                    <a:pt x="9" y="28"/>
                  </a:cubicBezTo>
                  <a:cubicBezTo>
                    <a:pt x="11" y="28"/>
                    <a:pt x="13" y="28"/>
                    <a:pt x="14" y="28"/>
                  </a:cubicBezTo>
                  <a:cubicBezTo>
                    <a:pt x="14" y="28"/>
                    <a:pt x="14" y="29"/>
                    <a:pt x="14" y="29"/>
                  </a:cubicBezTo>
                  <a:cubicBezTo>
                    <a:pt x="14" y="29"/>
                    <a:pt x="15" y="29"/>
                    <a:pt x="15" y="29"/>
                  </a:cubicBezTo>
                  <a:cubicBezTo>
                    <a:pt x="16" y="30"/>
                    <a:pt x="17" y="31"/>
                    <a:pt x="17" y="32"/>
                  </a:cubicBezTo>
                  <a:cubicBezTo>
                    <a:pt x="17" y="32"/>
                    <a:pt x="17" y="32"/>
                    <a:pt x="17" y="33"/>
                  </a:cubicBezTo>
                  <a:cubicBezTo>
                    <a:pt x="17" y="33"/>
                    <a:pt x="17" y="33"/>
                    <a:pt x="17" y="33"/>
                  </a:cubicBezTo>
                  <a:cubicBezTo>
                    <a:pt x="18" y="34"/>
                    <a:pt x="17" y="34"/>
                    <a:pt x="17" y="34"/>
                  </a:cubicBezTo>
                  <a:cubicBezTo>
                    <a:pt x="18" y="35"/>
                    <a:pt x="18" y="35"/>
                    <a:pt x="18" y="35"/>
                  </a:cubicBezTo>
                  <a:cubicBezTo>
                    <a:pt x="18" y="37"/>
                    <a:pt x="17" y="39"/>
                    <a:pt x="17" y="40"/>
                  </a:cubicBezTo>
                  <a:cubicBezTo>
                    <a:pt x="19" y="40"/>
                    <a:pt x="20" y="40"/>
                    <a:pt x="21" y="41"/>
                  </a:cubicBezTo>
                  <a:cubicBezTo>
                    <a:pt x="22" y="41"/>
                    <a:pt x="22" y="41"/>
                    <a:pt x="23" y="42"/>
                  </a:cubicBezTo>
                  <a:cubicBezTo>
                    <a:pt x="24" y="43"/>
                    <a:pt x="23" y="45"/>
                    <a:pt x="23" y="47"/>
                  </a:cubicBezTo>
                  <a:cubicBezTo>
                    <a:pt x="22" y="48"/>
                    <a:pt x="22" y="48"/>
                    <a:pt x="21" y="48"/>
                  </a:cubicBezTo>
                  <a:cubicBezTo>
                    <a:pt x="21" y="49"/>
                    <a:pt x="20" y="50"/>
                    <a:pt x="20" y="50"/>
                  </a:cubicBezTo>
                  <a:cubicBezTo>
                    <a:pt x="20" y="50"/>
                    <a:pt x="19" y="50"/>
                    <a:pt x="19" y="51"/>
                  </a:cubicBezTo>
                  <a:cubicBezTo>
                    <a:pt x="18" y="52"/>
                    <a:pt x="18" y="53"/>
                    <a:pt x="18" y="55"/>
                  </a:cubicBezTo>
                  <a:cubicBezTo>
                    <a:pt x="18" y="55"/>
                    <a:pt x="18" y="56"/>
                    <a:pt x="18" y="57"/>
                  </a:cubicBezTo>
                  <a:cubicBezTo>
                    <a:pt x="18" y="58"/>
                    <a:pt x="18" y="59"/>
                    <a:pt x="18" y="59"/>
                  </a:cubicBezTo>
                  <a:cubicBezTo>
                    <a:pt x="19" y="60"/>
                    <a:pt x="19" y="61"/>
                    <a:pt x="19" y="62"/>
                  </a:cubicBezTo>
                  <a:cubicBezTo>
                    <a:pt x="20" y="62"/>
                    <a:pt x="20" y="63"/>
                    <a:pt x="20" y="63"/>
                  </a:cubicBezTo>
                  <a:cubicBezTo>
                    <a:pt x="20" y="64"/>
                    <a:pt x="20" y="64"/>
                    <a:pt x="21" y="64"/>
                  </a:cubicBezTo>
                  <a:cubicBezTo>
                    <a:pt x="21" y="65"/>
                    <a:pt x="22" y="66"/>
                    <a:pt x="22" y="67"/>
                  </a:cubicBezTo>
                  <a:cubicBezTo>
                    <a:pt x="23" y="68"/>
                    <a:pt x="23" y="68"/>
                    <a:pt x="24" y="69"/>
                  </a:cubicBezTo>
                  <a:cubicBezTo>
                    <a:pt x="25" y="69"/>
                    <a:pt x="26" y="69"/>
                    <a:pt x="26" y="69"/>
                  </a:cubicBezTo>
                  <a:cubicBezTo>
                    <a:pt x="28" y="69"/>
                    <a:pt x="28" y="71"/>
                    <a:pt x="30" y="71"/>
                  </a:cubicBezTo>
                  <a:cubicBezTo>
                    <a:pt x="31" y="70"/>
                    <a:pt x="31" y="69"/>
                    <a:pt x="31" y="68"/>
                  </a:cubicBezTo>
                  <a:cubicBezTo>
                    <a:pt x="32" y="67"/>
                    <a:pt x="32" y="66"/>
                    <a:pt x="33" y="65"/>
                  </a:cubicBezTo>
                  <a:cubicBezTo>
                    <a:pt x="33" y="65"/>
                    <a:pt x="33" y="64"/>
                    <a:pt x="33" y="64"/>
                  </a:cubicBezTo>
                  <a:cubicBezTo>
                    <a:pt x="33" y="63"/>
                    <a:pt x="34" y="63"/>
                    <a:pt x="34" y="63"/>
                  </a:cubicBezTo>
                  <a:cubicBezTo>
                    <a:pt x="34" y="62"/>
                    <a:pt x="34" y="61"/>
                    <a:pt x="35"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75"/>
            <p:cNvSpPr/>
            <p:nvPr/>
          </p:nvSpPr>
          <p:spPr bwMode="auto">
            <a:xfrm>
              <a:off x="3591" y="1790"/>
              <a:ext cx="24" cy="21"/>
            </a:xfrm>
            <a:custGeom>
              <a:avLst/>
              <a:gdLst>
                <a:gd name="T0" fmla="*/ 8 w 10"/>
                <a:gd name="T1" fmla="*/ 1 h 9"/>
                <a:gd name="T2" fmla="*/ 6 w 10"/>
                <a:gd name="T3" fmla="*/ 1 h 9"/>
                <a:gd name="T4" fmla="*/ 4 w 10"/>
                <a:gd name="T5" fmla="*/ 0 h 9"/>
                <a:gd name="T6" fmla="*/ 0 w 10"/>
                <a:gd name="T7" fmla="*/ 2 h 9"/>
                <a:gd name="T8" fmla="*/ 0 w 10"/>
                <a:gd name="T9" fmla="*/ 6 h 9"/>
                <a:gd name="T10" fmla="*/ 4 w 10"/>
                <a:gd name="T11" fmla="*/ 8 h 9"/>
                <a:gd name="T12" fmla="*/ 7 w 10"/>
                <a:gd name="T13" fmla="*/ 8 h 9"/>
                <a:gd name="T14" fmla="*/ 8 w 10"/>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1"/>
                  </a:moveTo>
                  <a:cubicBezTo>
                    <a:pt x="8" y="1"/>
                    <a:pt x="7" y="1"/>
                    <a:pt x="6" y="1"/>
                  </a:cubicBezTo>
                  <a:cubicBezTo>
                    <a:pt x="5" y="1"/>
                    <a:pt x="4" y="0"/>
                    <a:pt x="4" y="0"/>
                  </a:cubicBezTo>
                  <a:cubicBezTo>
                    <a:pt x="3" y="1"/>
                    <a:pt x="1" y="1"/>
                    <a:pt x="0" y="2"/>
                  </a:cubicBezTo>
                  <a:cubicBezTo>
                    <a:pt x="0" y="4"/>
                    <a:pt x="0" y="5"/>
                    <a:pt x="0" y="6"/>
                  </a:cubicBezTo>
                  <a:cubicBezTo>
                    <a:pt x="3" y="6"/>
                    <a:pt x="2" y="8"/>
                    <a:pt x="4" y="8"/>
                  </a:cubicBezTo>
                  <a:cubicBezTo>
                    <a:pt x="4" y="9"/>
                    <a:pt x="6" y="9"/>
                    <a:pt x="7" y="8"/>
                  </a:cubicBezTo>
                  <a:cubicBezTo>
                    <a:pt x="9" y="5"/>
                    <a:pt x="10" y="2"/>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6"/>
            <p:cNvSpPr/>
            <p:nvPr/>
          </p:nvSpPr>
          <p:spPr bwMode="auto">
            <a:xfrm>
              <a:off x="3824" y="1947"/>
              <a:ext cx="17" cy="29"/>
            </a:xfrm>
            <a:custGeom>
              <a:avLst/>
              <a:gdLst>
                <a:gd name="T0" fmla="*/ 7 w 7"/>
                <a:gd name="T1" fmla="*/ 2 h 12"/>
                <a:gd name="T2" fmla="*/ 5 w 7"/>
                <a:gd name="T3" fmla="*/ 0 h 12"/>
                <a:gd name="T4" fmla="*/ 3 w 7"/>
                <a:gd name="T5" fmla="*/ 1 h 12"/>
                <a:gd name="T6" fmla="*/ 3 w 7"/>
                <a:gd name="T7" fmla="*/ 2 h 12"/>
                <a:gd name="T8" fmla="*/ 2 w 7"/>
                <a:gd name="T9" fmla="*/ 2 h 12"/>
                <a:gd name="T10" fmla="*/ 2 w 7"/>
                <a:gd name="T11" fmla="*/ 5 h 12"/>
                <a:gd name="T12" fmla="*/ 1 w 7"/>
                <a:gd name="T13" fmla="*/ 7 h 12"/>
                <a:gd name="T14" fmla="*/ 0 w 7"/>
                <a:gd name="T15" fmla="*/ 9 h 12"/>
                <a:gd name="T16" fmla="*/ 5 w 7"/>
                <a:gd name="T17" fmla="*/ 10 h 12"/>
                <a:gd name="T18" fmla="*/ 6 w 7"/>
                <a:gd name="T19" fmla="*/ 9 h 12"/>
                <a:gd name="T20" fmla="*/ 7 w 7"/>
                <a:gd name="T21" fmla="*/ 7 h 12"/>
                <a:gd name="T22" fmla="*/ 6 w 7"/>
                <a:gd name="T23" fmla="*/ 4 h 12"/>
                <a:gd name="T24" fmla="*/ 7 w 7"/>
                <a:gd name="T25"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2">
                  <a:moveTo>
                    <a:pt x="7" y="2"/>
                  </a:moveTo>
                  <a:cubicBezTo>
                    <a:pt x="6" y="1"/>
                    <a:pt x="6" y="0"/>
                    <a:pt x="5" y="0"/>
                  </a:cubicBezTo>
                  <a:cubicBezTo>
                    <a:pt x="5" y="0"/>
                    <a:pt x="4" y="0"/>
                    <a:pt x="3" y="1"/>
                  </a:cubicBezTo>
                  <a:cubicBezTo>
                    <a:pt x="3" y="1"/>
                    <a:pt x="3" y="1"/>
                    <a:pt x="3" y="2"/>
                  </a:cubicBezTo>
                  <a:cubicBezTo>
                    <a:pt x="3" y="2"/>
                    <a:pt x="2" y="2"/>
                    <a:pt x="2" y="2"/>
                  </a:cubicBezTo>
                  <a:cubicBezTo>
                    <a:pt x="2" y="3"/>
                    <a:pt x="2" y="4"/>
                    <a:pt x="2" y="5"/>
                  </a:cubicBezTo>
                  <a:cubicBezTo>
                    <a:pt x="1" y="5"/>
                    <a:pt x="1" y="6"/>
                    <a:pt x="1" y="7"/>
                  </a:cubicBezTo>
                  <a:cubicBezTo>
                    <a:pt x="0" y="8"/>
                    <a:pt x="0" y="8"/>
                    <a:pt x="0" y="9"/>
                  </a:cubicBezTo>
                  <a:cubicBezTo>
                    <a:pt x="0" y="12"/>
                    <a:pt x="4" y="11"/>
                    <a:pt x="5" y="10"/>
                  </a:cubicBezTo>
                  <a:cubicBezTo>
                    <a:pt x="6" y="9"/>
                    <a:pt x="6" y="9"/>
                    <a:pt x="6" y="9"/>
                  </a:cubicBezTo>
                  <a:cubicBezTo>
                    <a:pt x="6" y="8"/>
                    <a:pt x="7" y="8"/>
                    <a:pt x="7" y="7"/>
                  </a:cubicBezTo>
                  <a:cubicBezTo>
                    <a:pt x="6" y="7"/>
                    <a:pt x="6" y="5"/>
                    <a:pt x="6" y="4"/>
                  </a:cubicBezTo>
                  <a:cubicBezTo>
                    <a:pt x="6" y="3"/>
                    <a:pt x="7" y="3"/>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7"/>
            <p:cNvSpPr/>
            <p:nvPr/>
          </p:nvSpPr>
          <p:spPr bwMode="auto">
            <a:xfrm>
              <a:off x="3663" y="2021"/>
              <a:ext cx="28" cy="31"/>
            </a:xfrm>
            <a:custGeom>
              <a:avLst/>
              <a:gdLst>
                <a:gd name="T0" fmla="*/ 10 w 12"/>
                <a:gd name="T1" fmla="*/ 7 h 13"/>
                <a:gd name="T2" fmla="*/ 8 w 12"/>
                <a:gd name="T3" fmla="*/ 3 h 13"/>
                <a:gd name="T4" fmla="*/ 7 w 12"/>
                <a:gd name="T5" fmla="*/ 0 h 13"/>
                <a:gd name="T6" fmla="*/ 6 w 12"/>
                <a:gd name="T7" fmla="*/ 0 h 13"/>
                <a:gd name="T8" fmla="*/ 4 w 12"/>
                <a:gd name="T9" fmla="*/ 3 h 13"/>
                <a:gd name="T10" fmla="*/ 0 w 12"/>
                <a:gd name="T11" fmla="*/ 7 h 13"/>
                <a:gd name="T12" fmla="*/ 5 w 12"/>
                <a:gd name="T13" fmla="*/ 9 h 13"/>
                <a:gd name="T14" fmla="*/ 11 w 12"/>
                <a:gd name="T15" fmla="*/ 12 h 13"/>
                <a:gd name="T16" fmla="*/ 11 w 12"/>
                <a:gd name="T17" fmla="*/ 8 h 13"/>
                <a:gd name="T18" fmla="*/ 10 w 12"/>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10" y="7"/>
                  </a:moveTo>
                  <a:cubicBezTo>
                    <a:pt x="9" y="6"/>
                    <a:pt x="9" y="4"/>
                    <a:pt x="8" y="3"/>
                  </a:cubicBezTo>
                  <a:cubicBezTo>
                    <a:pt x="8" y="2"/>
                    <a:pt x="8" y="0"/>
                    <a:pt x="7" y="0"/>
                  </a:cubicBezTo>
                  <a:cubicBezTo>
                    <a:pt x="7" y="0"/>
                    <a:pt x="6" y="0"/>
                    <a:pt x="6" y="0"/>
                  </a:cubicBezTo>
                  <a:cubicBezTo>
                    <a:pt x="5" y="0"/>
                    <a:pt x="5" y="1"/>
                    <a:pt x="4" y="3"/>
                  </a:cubicBezTo>
                  <a:cubicBezTo>
                    <a:pt x="3" y="4"/>
                    <a:pt x="1" y="5"/>
                    <a:pt x="0" y="7"/>
                  </a:cubicBezTo>
                  <a:cubicBezTo>
                    <a:pt x="0" y="9"/>
                    <a:pt x="3" y="8"/>
                    <a:pt x="5" y="9"/>
                  </a:cubicBezTo>
                  <a:cubicBezTo>
                    <a:pt x="7" y="10"/>
                    <a:pt x="9" y="13"/>
                    <a:pt x="11" y="12"/>
                  </a:cubicBezTo>
                  <a:cubicBezTo>
                    <a:pt x="12" y="10"/>
                    <a:pt x="11" y="9"/>
                    <a:pt x="11" y="8"/>
                  </a:cubicBezTo>
                  <a:cubicBezTo>
                    <a:pt x="11" y="8"/>
                    <a:pt x="10"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8"/>
            <p:cNvSpPr/>
            <p:nvPr/>
          </p:nvSpPr>
          <p:spPr bwMode="auto">
            <a:xfrm>
              <a:off x="3817" y="1859"/>
              <a:ext cx="46" cy="26"/>
            </a:xfrm>
            <a:custGeom>
              <a:avLst/>
              <a:gdLst>
                <a:gd name="T0" fmla="*/ 10 w 19"/>
                <a:gd name="T1" fmla="*/ 11 h 11"/>
                <a:gd name="T2" fmla="*/ 13 w 19"/>
                <a:gd name="T3" fmla="*/ 9 h 11"/>
                <a:gd name="T4" fmla="*/ 17 w 19"/>
                <a:gd name="T5" fmla="*/ 7 h 11"/>
                <a:gd name="T6" fmla="*/ 19 w 19"/>
                <a:gd name="T7" fmla="*/ 4 h 11"/>
                <a:gd name="T8" fmla="*/ 16 w 19"/>
                <a:gd name="T9" fmla="*/ 0 h 11"/>
                <a:gd name="T10" fmla="*/ 9 w 19"/>
                <a:gd name="T11" fmla="*/ 1 h 11"/>
                <a:gd name="T12" fmla="*/ 6 w 19"/>
                <a:gd name="T13" fmla="*/ 3 h 11"/>
                <a:gd name="T14" fmla="*/ 5 w 19"/>
                <a:gd name="T15" fmla="*/ 2 h 11"/>
                <a:gd name="T16" fmla="*/ 3 w 19"/>
                <a:gd name="T17" fmla="*/ 1 h 11"/>
                <a:gd name="T18" fmla="*/ 0 w 19"/>
                <a:gd name="T19" fmla="*/ 5 h 11"/>
                <a:gd name="T20" fmla="*/ 4 w 19"/>
                <a:gd name="T21" fmla="*/ 10 h 11"/>
                <a:gd name="T22" fmla="*/ 10 w 19"/>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1"/>
                  </a:moveTo>
                  <a:cubicBezTo>
                    <a:pt x="11" y="11"/>
                    <a:pt x="12" y="10"/>
                    <a:pt x="13" y="9"/>
                  </a:cubicBezTo>
                  <a:cubicBezTo>
                    <a:pt x="15" y="8"/>
                    <a:pt x="16" y="7"/>
                    <a:pt x="17" y="7"/>
                  </a:cubicBezTo>
                  <a:cubicBezTo>
                    <a:pt x="18" y="6"/>
                    <a:pt x="19" y="5"/>
                    <a:pt x="19" y="4"/>
                  </a:cubicBezTo>
                  <a:cubicBezTo>
                    <a:pt x="19" y="2"/>
                    <a:pt x="17" y="1"/>
                    <a:pt x="16" y="0"/>
                  </a:cubicBezTo>
                  <a:cubicBezTo>
                    <a:pt x="14" y="0"/>
                    <a:pt x="11" y="1"/>
                    <a:pt x="9" y="1"/>
                  </a:cubicBezTo>
                  <a:cubicBezTo>
                    <a:pt x="7" y="1"/>
                    <a:pt x="7" y="3"/>
                    <a:pt x="6" y="3"/>
                  </a:cubicBezTo>
                  <a:cubicBezTo>
                    <a:pt x="5" y="3"/>
                    <a:pt x="5" y="2"/>
                    <a:pt x="5" y="2"/>
                  </a:cubicBezTo>
                  <a:cubicBezTo>
                    <a:pt x="4" y="1"/>
                    <a:pt x="4" y="1"/>
                    <a:pt x="3" y="1"/>
                  </a:cubicBezTo>
                  <a:cubicBezTo>
                    <a:pt x="1" y="2"/>
                    <a:pt x="0" y="3"/>
                    <a:pt x="0" y="5"/>
                  </a:cubicBezTo>
                  <a:cubicBezTo>
                    <a:pt x="0" y="8"/>
                    <a:pt x="2" y="9"/>
                    <a:pt x="4" y="10"/>
                  </a:cubicBezTo>
                  <a:cubicBezTo>
                    <a:pt x="6" y="10"/>
                    <a:pt x="8" y="11"/>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9"/>
            <p:cNvSpPr/>
            <p:nvPr/>
          </p:nvSpPr>
          <p:spPr bwMode="auto">
            <a:xfrm>
              <a:off x="3836" y="1919"/>
              <a:ext cx="43" cy="66"/>
            </a:xfrm>
            <a:custGeom>
              <a:avLst/>
              <a:gdLst>
                <a:gd name="T0" fmla="*/ 14 w 18"/>
                <a:gd name="T1" fmla="*/ 17 h 28"/>
                <a:gd name="T2" fmla="*/ 14 w 18"/>
                <a:gd name="T3" fmla="*/ 16 h 28"/>
                <a:gd name="T4" fmla="*/ 11 w 18"/>
                <a:gd name="T5" fmla="*/ 12 h 28"/>
                <a:gd name="T6" fmla="*/ 10 w 18"/>
                <a:gd name="T7" fmla="*/ 6 h 28"/>
                <a:gd name="T8" fmla="*/ 8 w 18"/>
                <a:gd name="T9" fmla="*/ 3 h 28"/>
                <a:gd name="T10" fmla="*/ 7 w 18"/>
                <a:gd name="T11" fmla="*/ 1 h 28"/>
                <a:gd name="T12" fmla="*/ 2 w 18"/>
                <a:gd name="T13" fmla="*/ 2 h 28"/>
                <a:gd name="T14" fmla="*/ 0 w 18"/>
                <a:gd name="T15" fmla="*/ 6 h 28"/>
                <a:gd name="T16" fmla="*/ 4 w 18"/>
                <a:gd name="T17" fmla="*/ 13 h 28"/>
                <a:gd name="T18" fmla="*/ 8 w 18"/>
                <a:gd name="T19" fmla="*/ 16 h 28"/>
                <a:gd name="T20" fmla="*/ 5 w 18"/>
                <a:gd name="T21" fmla="*/ 18 h 28"/>
                <a:gd name="T22" fmla="*/ 4 w 18"/>
                <a:gd name="T23" fmla="*/ 21 h 28"/>
                <a:gd name="T24" fmla="*/ 4 w 18"/>
                <a:gd name="T25" fmla="*/ 22 h 28"/>
                <a:gd name="T26" fmla="*/ 3 w 18"/>
                <a:gd name="T27" fmla="*/ 26 h 28"/>
                <a:gd name="T28" fmla="*/ 4 w 18"/>
                <a:gd name="T29" fmla="*/ 27 h 28"/>
                <a:gd name="T30" fmla="*/ 9 w 18"/>
                <a:gd name="T31" fmla="*/ 25 h 28"/>
                <a:gd name="T32" fmla="*/ 12 w 18"/>
                <a:gd name="T33" fmla="*/ 25 h 28"/>
                <a:gd name="T34" fmla="*/ 13 w 18"/>
                <a:gd name="T35" fmla="*/ 24 h 28"/>
                <a:gd name="T36" fmla="*/ 15 w 18"/>
                <a:gd name="T37" fmla="*/ 24 h 28"/>
                <a:gd name="T38" fmla="*/ 14 w 18"/>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8">
                  <a:moveTo>
                    <a:pt x="14" y="17"/>
                  </a:moveTo>
                  <a:cubicBezTo>
                    <a:pt x="14" y="16"/>
                    <a:pt x="14" y="16"/>
                    <a:pt x="14" y="16"/>
                  </a:cubicBezTo>
                  <a:cubicBezTo>
                    <a:pt x="13" y="15"/>
                    <a:pt x="12" y="14"/>
                    <a:pt x="11" y="12"/>
                  </a:cubicBezTo>
                  <a:cubicBezTo>
                    <a:pt x="10" y="10"/>
                    <a:pt x="8" y="8"/>
                    <a:pt x="10" y="6"/>
                  </a:cubicBezTo>
                  <a:cubicBezTo>
                    <a:pt x="10" y="4"/>
                    <a:pt x="8" y="4"/>
                    <a:pt x="8" y="3"/>
                  </a:cubicBezTo>
                  <a:cubicBezTo>
                    <a:pt x="7" y="2"/>
                    <a:pt x="8" y="2"/>
                    <a:pt x="7" y="1"/>
                  </a:cubicBezTo>
                  <a:cubicBezTo>
                    <a:pt x="6" y="0"/>
                    <a:pt x="4" y="1"/>
                    <a:pt x="2" y="2"/>
                  </a:cubicBezTo>
                  <a:cubicBezTo>
                    <a:pt x="1" y="3"/>
                    <a:pt x="0" y="5"/>
                    <a:pt x="0" y="6"/>
                  </a:cubicBezTo>
                  <a:cubicBezTo>
                    <a:pt x="0" y="9"/>
                    <a:pt x="3" y="11"/>
                    <a:pt x="4" y="13"/>
                  </a:cubicBezTo>
                  <a:cubicBezTo>
                    <a:pt x="6" y="13"/>
                    <a:pt x="8" y="13"/>
                    <a:pt x="8" y="16"/>
                  </a:cubicBezTo>
                  <a:cubicBezTo>
                    <a:pt x="7" y="17"/>
                    <a:pt x="6" y="17"/>
                    <a:pt x="5" y="18"/>
                  </a:cubicBezTo>
                  <a:cubicBezTo>
                    <a:pt x="5" y="19"/>
                    <a:pt x="4" y="20"/>
                    <a:pt x="4" y="21"/>
                  </a:cubicBezTo>
                  <a:cubicBezTo>
                    <a:pt x="3" y="21"/>
                    <a:pt x="4" y="22"/>
                    <a:pt x="4" y="22"/>
                  </a:cubicBezTo>
                  <a:cubicBezTo>
                    <a:pt x="3" y="23"/>
                    <a:pt x="2" y="24"/>
                    <a:pt x="3" y="26"/>
                  </a:cubicBezTo>
                  <a:cubicBezTo>
                    <a:pt x="3" y="26"/>
                    <a:pt x="4" y="27"/>
                    <a:pt x="4" y="27"/>
                  </a:cubicBezTo>
                  <a:cubicBezTo>
                    <a:pt x="5" y="28"/>
                    <a:pt x="7" y="26"/>
                    <a:pt x="9" y="25"/>
                  </a:cubicBezTo>
                  <a:cubicBezTo>
                    <a:pt x="10" y="25"/>
                    <a:pt x="11" y="26"/>
                    <a:pt x="12" y="25"/>
                  </a:cubicBezTo>
                  <a:cubicBezTo>
                    <a:pt x="12" y="25"/>
                    <a:pt x="13" y="25"/>
                    <a:pt x="13" y="24"/>
                  </a:cubicBezTo>
                  <a:cubicBezTo>
                    <a:pt x="14" y="24"/>
                    <a:pt x="15" y="24"/>
                    <a:pt x="15" y="24"/>
                  </a:cubicBezTo>
                  <a:cubicBezTo>
                    <a:pt x="18" y="21"/>
                    <a:pt x="17" y="19"/>
                    <a:pt x="1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0"/>
            <p:cNvSpPr/>
            <p:nvPr/>
          </p:nvSpPr>
          <p:spPr bwMode="auto">
            <a:xfrm>
              <a:off x="3520" y="2159"/>
              <a:ext cx="31" cy="31"/>
            </a:xfrm>
            <a:custGeom>
              <a:avLst/>
              <a:gdLst>
                <a:gd name="T0" fmla="*/ 9 w 13"/>
                <a:gd name="T1" fmla="*/ 6 h 13"/>
                <a:gd name="T2" fmla="*/ 8 w 13"/>
                <a:gd name="T3" fmla="*/ 5 h 13"/>
                <a:gd name="T4" fmla="*/ 7 w 13"/>
                <a:gd name="T5" fmla="*/ 4 h 13"/>
                <a:gd name="T6" fmla="*/ 6 w 13"/>
                <a:gd name="T7" fmla="*/ 3 h 13"/>
                <a:gd name="T8" fmla="*/ 3 w 13"/>
                <a:gd name="T9" fmla="*/ 1 h 13"/>
                <a:gd name="T10" fmla="*/ 0 w 13"/>
                <a:gd name="T11" fmla="*/ 2 h 13"/>
                <a:gd name="T12" fmla="*/ 6 w 13"/>
                <a:gd name="T13" fmla="*/ 7 h 13"/>
                <a:gd name="T14" fmla="*/ 8 w 13"/>
                <a:gd name="T15" fmla="*/ 10 h 13"/>
                <a:gd name="T16" fmla="*/ 9 w 13"/>
                <a:gd name="T17" fmla="*/ 12 h 13"/>
                <a:gd name="T18" fmla="*/ 13 w 13"/>
                <a:gd name="T19" fmla="*/ 11 h 13"/>
                <a:gd name="T20" fmla="*/ 10 w 13"/>
                <a:gd name="T21" fmla="*/ 7 h 13"/>
                <a:gd name="T22" fmla="*/ 9 w 13"/>
                <a:gd name="T2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9" y="6"/>
                  </a:moveTo>
                  <a:cubicBezTo>
                    <a:pt x="9" y="5"/>
                    <a:pt x="9" y="5"/>
                    <a:pt x="8" y="5"/>
                  </a:cubicBezTo>
                  <a:cubicBezTo>
                    <a:pt x="8" y="5"/>
                    <a:pt x="8" y="4"/>
                    <a:pt x="7" y="4"/>
                  </a:cubicBezTo>
                  <a:cubicBezTo>
                    <a:pt x="7" y="3"/>
                    <a:pt x="7" y="3"/>
                    <a:pt x="6" y="3"/>
                  </a:cubicBezTo>
                  <a:cubicBezTo>
                    <a:pt x="6" y="2"/>
                    <a:pt x="4" y="1"/>
                    <a:pt x="3" y="1"/>
                  </a:cubicBezTo>
                  <a:cubicBezTo>
                    <a:pt x="2" y="0"/>
                    <a:pt x="0" y="1"/>
                    <a:pt x="0" y="2"/>
                  </a:cubicBezTo>
                  <a:cubicBezTo>
                    <a:pt x="1" y="5"/>
                    <a:pt x="4" y="5"/>
                    <a:pt x="6" y="7"/>
                  </a:cubicBezTo>
                  <a:cubicBezTo>
                    <a:pt x="7" y="8"/>
                    <a:pt x="8" y="9"/>
                    <a:pt x="8" y="10"/>
                  </a:cubicBezTo>
                  <a:cubicBezTo>
                    <a:pt x="9" y="11"/>
                    <a:pt x="9" y="11"/>
                    <a:pt x="9" y="12"/>
                  </a:cubicBezTo>
                  <a:cubicBezTo>
                    <a:pt x="11" y="12"/>
                    <a:pt x="12" y="13"/>
                    <a:pt x="13" y="11"/>
                  </a:cubicBezTo>
                  <a:cubicBezTo>
                    <a:pt x="13" y="10"/>
                    <a:pt x="11" y="9"/>
                    <a:pt x="10" y="7"/>
                  </a:cubicBezTo>
                  <a:cubicBezTo>
                    <a:pt x="10" y="7"/>
                    <a:pt x="10" y="6"/>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1"/>
            <p:cNvSpPr/>
            <p:nvPr/>
          </p:nvSpPr>
          <p:spPr bwMode="auto">
            <a:xfrm>
              <a:off x="3965" y="1759"/>
              <a:ext cx="59" cy="45"/>
            </a:xfrm>
            <a:custGeom>
              <a:avLst/>
              <a:gdLst>
                <a:gd name="T0" fmla="*/ 3 w 25"/>
                <a:gd name="T1" fmla="*/ 16 h 19"/>
                <a:gd name="T2" fmla="*/ 6 w 25"/>
                <a:gd name="T3" fmla="*/ 17 h 19"/>
                <a:gd name="T4" fmla="*/ 10 w 25"/>
                <a:gd name="T5" fmla="*/ 17 h 19"/>
                <a:gd name="T6" fmla="*/ 12 w 25"/>
                <a:gd name="T7" fmla="*/ 14 h 19"/>
                <a:gd name="T8" fmla="*/ 13 w 25"/>
                <a:gd name="T9" fmla="*/ 13 h 19"/>
                <a:gd name="T10" fmla="*/ 16 w 25"/>
                <a:gd name="T11" fmla="*/ 16 h 19"/>
                <a:gd name="T12" fmla="*/ 20 w 25"/>
                <a:gd name="T13" fmla="*/ 14 h 19"/>
                <a:gd name="T14" fmla="*/ 16 w 25"/>
                <a:gd name="T15" fmla="*/ 11 h 19"/>
                <a:gd name="T16" fmla="*/ 12 w 25"/>
                <a:gd name="T17" fmla="*/ 7 h 19"/>
                <a:gd name="T18" fmla="*/ 22 w 25"/>
                <a:gd name="T19" fmla="*/ 8 h 19"/>
                <a:gd name="T20" fmla="*/ 25 w 25"/>
                <a:gd name="T21" fmla="*/ 5 h 19"/>
                <a:gd name="T22" fmla="*/ 11 w 25"/>
                <a:gd name="T23" fmla="*/ 2 h 19"/>
                <a:gd name="T24" fmla="*/ 9 w 25"/>
                <a:gd name="T25" fmla="*/ 4 h 19"/>
                <a:gd name="T26" fmla="*/ 8 w 25"/>
                <a:gd name="T27" fmla="*/ 3 h 19"/>
                <a:gd name="T28" fmla="*/ 5 w 25"/>
                <a:gd name="T29" fmla="*/ 4 h 19"/>
                <a:gd name="T30" fmla="*/ 2 w 25"/>
                <a:gd name="T31" fmla="*/ 4 h 19"/>
                <a:gd name="T32" fmla="*/ 0 w 25"/>
                <a:gd name="T33" fmla="*/ 7 h 19"/>
                <a:gd name="T34" fmla="*/ 2 w 25"/>
                <a:gd name="T35" fmla="*/ 12 h 19"/>
                <a:gd name="T36" fmla="*/ 3 w 25"/>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9">
                  <a:moveTo>
                    <a:pt x="3" y="16"/>
                  </a:moveTo>
                  <a:cubicBezTo>
                    <a:pt x="4" y="17"/>
                    <a:pt x="5" y="17"/>
                    <a:pt x="6" y="17"/>
                  </a:cubicBezTo>
                  <a:cubicBezTo>
                    <a:pt x="8" y="19"/>
                    <a:pt x="9" y="19"/>
                    <a:pt x="10" y="17"/>
                  </a:cubicBezTo>
                  <a:cubicBezTo>
                    <a:pt x="11" y="16"/>
                    <a:pt x="11" y="16"/>
                    <a:pt x="12" y="14"/>
                  </a:cubicBezTo>
                  <a:cubicBezTo>
                    <a:pt x="12" y="14"/>
                    <a:pt x="12" y="12"/>
                    <a:pt x="13" y="13"/>
                  </a:cubicBezTo>
                  <a:cubicBezTo>
                    <a:pt x="15" y="13"/>
                    <a:pt x="15" y="15"/>
                    <a:pt x="16" y="16"/>
                  </a:cubicBezTo>
                  <a:cubicBezTo>
                    <a:pt x="18" y="16"/>
                    <a:pt x="20" y="16"/>
                    <a:pt x="20" y="14"/>
                  </a:cubicBezTo>
                  <a:cubicBezTo>
                    <a:pt x="19" y="13"/>
                    <a:pt x="18" y="12"/>
                    <a:pt x="16" y="11"/>
                  </a:cubicBezTo>
                  <a:cubicBezTo>
                    <a:pt x="15" y="10"/>
                    <a:pt x="13" y="10"/>
                    <a:pt x="12" y="7"/>
                  </a:cubicBezTo>
                  <a:cubicBezTo>
                    <a:pt x="16" y="7"/>
                    <a:pt x="19" y="9"/>
                    <a:pt x="22" y="8"/>
                  </a:cubicBezTo>
                  <a:cubicBezTo>
                    <a:pt x="23" y="7"/>
                    <a:pt x="25" y="6"/>
                    <a:pt x="25" y="5"/>
                  </a:cubicBezTo>
                  <a:cubicBezTo>
                    <a:pt x="23" y="0"/>
                    <a:pt x="14" y="1"/>
                    <a:pt x="11" y="2"/>
                  </a:cubicBezTo>
                  <a:cubicBezTo>
                    <a:pt x="10" y="3"/>
                    <a:pt x="10" y="3"/>
                    <a:pt x="9" y="4"/>
                  </a:cubicBezTo>
                  <a:cubicBezTo>
                    <a:pt x="9" y="4"/>
                    <a:pt x="8" y="3"/>
                    <a:pt x="8" y="3"/>
                  </a:cubicBezTo>
                  <a:cubicBezTo>
                    <a:pt x="7" y="3"/>
                    <a:pt x="6" y="4"/>
                    <a:pt x="5" y="4"/>
                  </a:cubicBezTo>
                  <a:cubicBezTo>
                    <a:pt x="4" y="4"/>
                    <a:pt x="3" y="4"/>
                    <a:pt x="2" y="4"/>
                  </a:cubicBezTo>
                  <a:cubicBezTo>
                    <a:pt x="1" y="4"/>
                    <a:pt x="0" y="6"/>
                    <a:pt x="0" y="7"/>
                  </a:cubicBezTo>
                  <a:cubicBezTo>
                    <a:pt x="0" y="9"/>
                    <a:pt x="1" y="10"/>
                    <a:pt x="2" y="12"/>
                  </a:cubicBezTo>
                  <a:cubicBezTo>
                    <a:pt x="3" y="13"/>
                    <a:pt x="3" y="15"/>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2"/>
            <p:cNvSpPr/>
            <p:nvPr/>
          </p:nvSpPr>
          <p:spPr bwMode="auto">
            <a:xfrm>
              <a:off x="3553" y="2187"/>
              <a:ext cx="19" cy="19"/>
            </a:xfrm>
            <a:custGeom>
              <a:avLst/>
              <a:gdLst>
                <a:gd name="T0" fmla="*/ 0 w 8"/>
                <a:gd name="T1" fmla="*/ 5 h 8"/>
                <a:gd name="T2" fmla="*/ 5 w 8"/>
                <a:gd name="T3" fmla="*/ 7 h 8"/>
                <a:gd name="T4" fmla="*/ 8 w 8"/>
                <a:gd name="T5" fmla="*/ 6 h 8"/>
                <a:gd name="T6" fmla="*/ 0 w 8"/>
                <a:gd name="T7" fmla="*/ 5 h 8"/>
              </a:gdLst>
              <a:ahLst/>
              <a:cxnLst>
                <a:cxn ang="0">
                  <a:pos x="T0" y="T1"/>
                </a:cxn>
                <a:cxn ang="0">
                  <a:pos x="T2" y="T3"/>
                </a:cxn>
                <a:cxn ang="0">
                  <a:pos x="T4" y="T5"/>
                </a:cxn>
                <a:cxn ang="0">
                  <a:pos x="T6" y="T7"/>
                </a:cxn>
              </a:cxnLst>
              <a:rect l="0" t="0" r="r" b="b"/>
              <a:pathLst>
                <a:path w="8" h="8">
                  <a:moveTo>
                    <a:pt x="0" y="5"/>
                  </a:moveTo>
                  <a:cubicBezTo>
                    <a:pt x="1" y="6"/>
                    <a:pt x="4" y="7"/>
                    <a:pt x="5" y="7"/>
                  </a:cubicBezTo>
                  <a:cubicBezTo>
                    <a:pt x="6" y="7"/>
                    <a:pt x="8" y="8"/>
                    <a:pt x="8" y="6"/>
                  </a:cubicBezTo>
                  <a:cubicBezTo>
                    <a:pt x="7" y="3"/>
                    <a:pt x="1" y="0"/>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4913046" y="4226553"/>
            <a:ext cx="2552699" cy="1404208"/>
            <a:chOff x="600075" y="4138063"/>
            <a:chExt cx="2552699" cy="1404208"/>
          </a:xfrm>
        </p:grpSpPr>
        <p:sp>
          <p:nvSpPr>
            <p:cNvPr id="21" name="文本框 49"/>
            <p:cNvSpPr txBox="1"/>
            <p:nvPr/>
          </p:nvSpPr>
          <p:spPr>
            <a:xfrm>
              <a:off x="900256" y="4138063"/>
              <a:ext cx="1961987" cy="400110"/>
            </a:xfrm>
            <a:prstGeom prst="rect">
              <a:avLst/>
            </a:prstGeom>
            <a:noFill/>
          </p:spPr>
          <p:txBody>
            <a:bodyPr wrap="square" rtlCol="0">
              <a:spAutoFit/>
            </a:bodyPr>
            <a:lstStyle/>
            <a:p>
              <a:pPr algn="ctr"/>
              <a:r>
                <a:rPr lang="zh-CN" altLang="en-US" sz="2000" b="1" dirty="0" smtClean="0">
                  <a:solidFill>
                    <a:schemeClr val="bg1"/>
                  </a:solidFill>
                  <a:latin typeface="微软雅黑" pitchFamily="34" charset="-122"/>
                  <a:ea typeface="微软雅黑" pitchFamily="34" charset="-122"/>
                </a:rPr>
                <a:t>人员信息管理</a:t>
              </a:r>
              <a:endParaRPr lang="zh-CN" altLang="en-US" sz="2000" b="1" dirty="0">
                <a:solidFill>
                  <a:schemeClr val="bg1"/>
                </a:solidFill>
                <a:latin typeface="微软雅黑" pitchFamily="34" charset="-122"/>
                <a:ea typeface="微软雅黑" pitchFamily="34" charset="-122"/>
              </a:endParaRPr>
            </a:p>
          </p:txBody>
        </p:sp>
        <p:sp>
          <p:nvSpPr>
            <p:cNvPr id="22" name="文本框 50"/>
            <p:cNvSpPr txBox="1"/>
            <p:nvPr/>
          </p:nvSpPr>
          <p:spPr>
            <a:xfrm>
              <a:off x="600075" y="4520838"/>
              <a:ext cx="2552699" cy="1021433"/>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itchFamily="34" charset="-122"/>
                  <a:ea typeface="微软雅黑" pitchFamily="34" charset="-122"/>
                </a:rPr>
                <a:t>基本情况查询搜索及修改。人员增加删除。为其他系统调用提供接口。</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2" presetClass="entr" presetSubtype="4" fill="hold" nodeType="withEffect">
                                  <p:stCondLst>
                                    <p:cond delay="1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en-US" altLang="zh-CN" dirty="0" smtClean="0">
                <a:solidFill>
                  <a:schemeClr val="bg1"/>
                </a:solidFill>
                <a:latin typeface="微软雅黑" pitchFamily="34" charset="-122"/>
                <a:ea typeface="微软雅黑" pitchFamily="34" charset="-122"/>
              </a:rPr>
              <a:t>2</a:t>
            </a:r>
            <a:r>
              <a:rPr lang="zh-CN" altLang="en-US" dirty="0" smtClean="0">
                <a:solidFill>
                  <a:schemeClr val="bg1"/>
                </a:solidFill>
                <a:latin typeface="微软雅黑" pitchFamily="34" charset="-122"/>
                <a:ea typeface="微软雅黑" pitchFamily="34" charset="-122"/>
              </a:rPr>
              <a:t>、值班员的信息修改</a:t>
            </a:r>
            <a:r>
              <a:rPr lang="zh-CN" altLang="en-US" dirty="0" smtClean="0">
                <a:solidFill>
                  <a:schemeClr val="bg1"/>
                </a:solidFill>
                <a:latin typeface="微软雅黑" pitchFamily="34" charset="-122"/>
                <a:ea typeface="微软雅黑" pitchFamily="34" charset="-122"/>
                <a:sym typeface="Wingdings" pitchFamily="2" charset="2"/>
              </a:rPr>
              <a:t>：如下</a:t>
            </a:r>
            <a:r>
              <a:rPr lang="zh-CN" altLang="en-US" dirty="0">
                <a:solidFill>
                  <a:schemeClr val="bg1"/>
                </a:solidFill>
                <a:latin typeface="微软雅黑" pitchFamily="34" charset="-122"/>
                <a:ea typeface="微软雅黑" pitchFamily="34" charset="-122"/>
                <a:sym typeface="Wingdings" pitchFamily="2" charset="2"/>
              </a:rPr>
              <a:t>图所</a:t>
            </a:r>
            <a:r>
              <a:rPr lang="zh-CN" altLang="en-US" dirty="0" smtClean="0">
                <a:solidFill>
                  <a:schemeClr val="bg1"/>
                </a:solidFill>
                <a:latin typeface="微软雅黑" pitchFamily="34" charset="-122"/>
                <a:ea typeface="微软雅黑" pitchFamily="34" charset="-122"/>
                <a:sym typeface="Wingdings" pitchFamily="2" charset="2"/>
              </a:rPr>
              <a:t>示，进行信息展示。</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4" name="图片 3"/>
          <p:cNvPicPr>
            <a:picLocks noChangeAspect="1"/>
          </p:cNvPicPr>
          <p:nvPr/>
        </p:nvPicPr>
        <p:blipFill>
          <a:blip r:embed="rId3"/>
          <a:stretch>
            <a:fillRect/>
          </a:stretch>
        </p:blipFill>
        <p:spPr>
          <a:xfrm>
            <a:off x="1678676" y="1534063"/>
            <a:ext cx="8947496" cy="5030510"/>
          </a:xfrm>
          <a:prstGeom prst="rect">
            <a:avLst/>
          </a:prstGeom>
        </p:spPr>
      </p:pic>
      <p:pic>
        <p:nvPicPr>
          <p:cNvPr id="5" name="图片 4"/>
          <p:cNvPicPr>
            <a:picLocks noChangeAspect="1"/>
          </p:cNvPicPr>
          <p:nvPr/>
        </p:nvPicPr>
        <p:blipFill>
          <a:blip r:embed="rId4"/>
          <a:stretch>
            <a:fillRect/>
          </a:stretch>
        </p:blipFill>
        <p:spPr>
          <a:xfrm>
            <a:off x="1678675" y="1534064"/>
            <a:ext cx="8947496" cy="5030510"/>
          </a:xfrm>
          <a:prstGeom prst="rect">
            <a:avLst/>
          </a:prstGeom>
        </p:spPr>
      </p:pic>
      <p:pic>
        <p:nvPicPr>
          <p:cNvPr id="6" name="图片 5"/>
          <p:cNvPicPr>
            <a:picLocks noChangeAspect="1"/>
          </p:cNvPicPr>
          <p:nvPr/>
        </p:nvPicPr>
        <p:blipFill>
          <a:blip r:embed="rId5"/>
          <a:stretch>
            <a:fillRect/>
          </a:stretch>
        </p:blipFill>
        <p:spPr>
          <a:xfrm>
            <a:off x="0" y="0"/>
            <a:ext cx="12197953" cy="6858000"/>
          </a:xfrm>
          <a:prstGeom prst="rect">
            <a:avLst/>
          </a:prstGeom>
        </p:spPr>
      </p:pic>
    </p:spTree>
    <p:extLst>
      <p:ext uri="{BB962C8B-B14F-4D97-AF65-F5344CB8AC3E}">
        <p14:creationId xmlns:p14="http://schemas.microsoft.com/office/powerpoint/2010/main" val="3186091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56226"/>
            <a:ext cx="10515600" cy="5837750"/>
          </a:xfrm>
        </p:spPr>
        <p:txBody>
          <a:bodyPr/>
          <a:lstStyle/>
          <a:p>
            <a:r>
              <a:rPr lang="en-US" altLang="zh-CN" dirty="0" smtClean="0">
                <a:solidFill>
                  <a:schemeClr val="bg1"/>
                </a:solidFill>
                <a:latin typeface="微软雅黑" pitchFamily="34" charset="-122"/>
                <a:ea typeface="微软雅黑" pitchFamily="34" charset="-122"/>
              </a:rPr>
              <a:t>2</a:t>
            </a:r>
            <a:r>
              <a:rPr lang="zh-CN" altLang="en-US" dirty="0" smtClean="0">
                <a:solidFill>
                  <a:schemeClr val="bg1"/>
                </a:solidFill>
                <a:latin typeface="微软雅黑" pitchFamily="34" charset="-122"/>
                <a:ea typeface="微软雅黑" pitchFamily="34" charset="-122"/>
              </a:rPr>
              <a:t>、值班员的信息修改</a:t>
            </a:r>
            <a:r>
              <a:rPr lang="zh-CN" altLang="en-US" dirty="0" smtClean="0">
                <a:solidFill>
                  <a:schemeClr val="bg1"/>
                </a:solidFill>
                <a:latin typeface="微软雅黑" pitchFamily="34" charset="-122"/>
                <a:ea typeface="微软雅黑" pitchFamily="34" charset="-122"/>
                <a:sym typeface="Wingdings" pitchFamily="2" charset="2"/>
              </a:rPr>
              <a:t>：可以上传图片。</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4" name="图片 3"/>
          <p:cNvPicPr>
            <a:picLocks noChangeAspect="1"/>
          </p:cNvPicPr>
          <p:nvPr/>
        </p:nvPicPr>
        <p:blipFill>
          <a:blip r:embed="rId3"/>
          <a:stretch>
            <a:fillRect/>
          </a:stretch>
        </p:blipFill>
        <p:spPr>
          <a:xfrm>
            <a:off x="1678676" y="1534063"/>
            <a:ext cx="8947496" cy="5030510"/>
          </a:xfrm>
          <a:prstGeom prst="rect">
            <a:avLst/>
          </a:prstGeom>
        </p:spPr>
      </p:pic>
      <p:pic>
        <p:nvPicPr>
          <p:cNvPr id="5" name="图片 4"/>
          <p:cNvPicPr>
            <a:picLocks noChangeAspect="1"/>
          </p:cNvPicPr>
          <p:nvPr/>
        </p:nvPicPr>
        <p:blipFill>
          <a:blip r:embed="rId4"/>
          <a:stretch>
            <a:fillRect/>
          </a:stretch>
        </p:blipFill>
        <p:spPr>
          <a:xfrm>
            <a:off x="1678675" y="1534064"/>
            <a:ext cx="8947496" cy="5030510"/>
          </a:xfrm>
          <a:prstGeom prst="rect">
            <a:avLst/>
          </a:prstGeom>
        </p:spPr>
      </p:pic>
      <p:pic>
        <p:nvPicPr>
          <p:cNvPr id="7" name="图片 6"/>
          <p:cNvPicPr>
            <a:picLocks noChangeAspect="1"/>
          </p:cNvPicPr>
          <p:nvPr/>
        </p:nvPicPr>
        <p:blipFill>
          <a:blip r:embed="rId5"/>
          <a:stretch>
            <a:fillRect/>
          </a:stretch>
        </p:blipFill>
        <p:spPr>
          <a:xfrm>
            <a:off x="0" y="0"/>
            <a:ext cx="12197953" cy="6858000"/>
          </a:xfrm>
          <a:prstGeom prst="rect">
            <a:avLst/>
          </a:prstGeom>
        </p:spPr>
      </p:pic>
    </p:spTree>
    <p:extLst>
      <p:ext uri="{BB962C8B-B14F-4D97-AF65-F5344CB8AC3E}">
        <p14:creationId xmlns:p14="http://schemas.microsoft.com/office/powerpoint/2010/main" val="26799450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Down Arrow Callout 152"/>
          <p:cNvSpPr/>
          <p:nvPr/>
        </p:nvSpPr>
        <p:spPr>
          <a:xfrm>
            <a:off x="439395" y="3055204"/>
            <a:ext cx="2790115" cy="1755695"/>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Down Arrow Callout 133"/>
          <p:cNvSpPr/>
          <p:nvPr/>
        </p:nvSpPr>
        <p:spPr>
          <a:xfrm>
            <a:off x="9163897" y="2976546"/>
            <a:ext cx="2790115" cy="1755695"/>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内容占位符 2"/>
          <p:cNvSpPr>
            <a:spLocks noGrp="1"/>
          </p:cNvSpPr>
          <p:nvPr>
            <p:ph idx="1"/>
          </p:nvPr>
        </p:nvSpPr>
        <p:spPr>
          <a:xfrm>
            <a:off x="838200" y="265471"/>
            <a:ext cx="10515600" cy="5911492"/>
          </a:xfrm>
        </p:spPr>
        <p:txBody>
          <a:bodyPr/>
          <a:lstStyle/>
          <a:p>
            <a:r>
              <a:rPr lang="en-US" altLang="zh-CN" dirty="0">
                <a:solidFill>
                  <a:schemeClr val="bg1"/>
                </a:solidFill>
                <a:latin typeface="微软雅黑" pitchFamily="34" charset="-122"/>
                <a:ea typeface="微软雅黑" pitchFamily="34" charset="-122"/>
              </a:rPr>
              <a:t>3</a:t>
            </a:r>
            <a:r>
              <a:rPr lang="zh-CN" altLang="en-US"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修改数据库信息以及上传信息</a:t>
            </a:r>
            <a:r>
              <a:rPr lang="zh-CN" altLang="en-US" dirty="0" smtClean="0">
                <a:solidFill>
                  <a:schemeClr val="bg1"/>
                </a:solidFill>
                <a:latin typeface="微软雅黑" pitchFamily="34" charset="-122"/>
                <a:ea typeface="微软雅黑" pitchFamily="34" charset="-122"/>
                <a:sym typeface="Wingdings" pitchFamily="2" charset="2"/>
              </a:rPr>
              <a:t>：（展示）</a:t>
            </a:r>
            <a:endParaRPr lang="en-US" altLang="zh-CN" dirty="0" smtClean="0">
              <a:solidFill>
                <a:schemeClr val="bg1"/>
              </a:solidFill>
              <a:latin typeface="微软雅黑" pitchFamily="34" charset="-122"/>
              <a:ea typeface="微软雅黑" pitchFamily="34" charset="-122"/>
              <a:sym typeface="Wingdings" pitchFamily="2" charset="2"/>
            </a:endParaRPr>
          </a:p>
          <a:p>
            <a:r>
              <a:rPr lang="zh-CN" altLang="en-US" dirty="0" smtClean="0">
                <a:solidFill>
                  <a:schemeClr val="bg1"/>
                </a:solidFill>
                <a:latin typeface="微软雅黑" pitchFamily="34" charset="-122"/>
                <a:ea typeface="微软雅黑" pitchFamily="34" charset="-122"/>
                <a:sym typeface="Wingdings" pitchFamily="2" charset="2"/>
              </a:rPr>
              <a:t>如图所示，通过该功能，我们可以实现对数据库的修改，这样对应我们就能实现</a:t>
            </a:r>
            <a:r>
              <a:rPr lang="zh-CN" altLang="en-US" b="1" dirty="0" smtClean="0">
                <a:solidFill>
                  <a:schemeClr val="bg1"/>
                </a:solidFill>
                <a:latin typeface="微软雅黑" pitchFamily="34" charset="-122"/>
                <a:ea typeface="微软雅黑" pitchFamily="34" charset="-122"/>
              </a:rPr>
              <a:t>物资管理、灾害统计其他功能，</a:t>
            </a:r>
          </a:p>
          <a:p>
            <a:pPr>
              <a:buNone/>
            </a:pPr>
            <a:r>
              <a:rPr lang="zh-CN" altLang="en-US" dirty="0" smtClean="0">
                <a:solidFill>
                  <a:schemeClr val="bg1"/>
                </a:solidFill>
                <a:latin typeface="微软雅黑" pitchFamily="34" charset="-122"/>
                <a:ea typeface="微软雅黑" pitchFamily="34" charset="-122"/>
                <a:sym typeface="Wingdings" pitchFamily="2" charset="2"/>
              </a:rPr>
              <a:t>   同时我们可以将这些信息上传至网站首页。</a:t>
            </a:r>
            <a:endParaRPr lang="zh-CN" altLang="en-US" b="1" dirty="0" smtClean="0">
              <a:solidFill>
                <a:schemeClr val="bg1"/>
              </a:solidFill>
              <a:latin typeface="微软雅黑" pitchFamily="34" charset="-122"/>
              <a:ea typeface="微软雅黑" pitchFamily="34" charset="-122"/>
            </a:endParaRPr>
          </a:p>
          <a:p>
            <a:endParaRPr lang="zh-CN" altLang="en-US" b="1" dirty="0" smtClean="0">
              <a:solidFill>
                <a:schemeClr val="bg1"/>
              </a:solidFill>
              <a:latin typeface="微软雅黑" pitchFamily="34" charset="-122"/>
              <a:ea typeface="微软雅黑" pitchFamily="34" charset="-122"/>
            </a:endParaRPr>
          </a:p>
          <a:p>
            <a:endParaRPr lang="zh-CN" altLang="en-US" b="1"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sym typeface="Wingdings" pitchFamily="2" charset="2"/>
            </a:endParaRPr>
          </a:p>
          <a:p>
            <a:endParaRPr lang="zh-CN" altLang="en-US" dirty="0"/>
          </a:p>
        </p:txBody>
      </p:sp>
      <p:sp>
        <p:nvSpPr>
          <p:cNvPr id="26" name="Sev01"/>
          <p:cNvSpPr>
            <a:spLocks noChangeAspect="1"/>
          </p:cNvSpPr>
          <p:nvPr/>
        </p:nvSpPr>
        <p:spPr>
          <a:xfrm>
            <a:off x="10447272" y="4761738"/>
            <a:ext cx="252860" cy="252860"/>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27" name="Sev01"/>
          <p:cNvSpPr>
            <a:spLocks noChangeAspect="1"/>
          </p:cNvSpPr>
          <p:nvPr/>
        </p:nvSpPr>
        <p:spPr>
          <a:xfrm>
            <a:off x="10102554" y="5128493"/>
            <a:ext cx="924004" cy="924002"/>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0" name="Sev01"/>
          <p:cNvSpPr>
            <a:spLocks noChangeAspect="1"/>
          </p:cNvSpPr>
          <p:nvPr/>
        </p:nvSpPr>
        <p:spPr>
          <a:xfrm>
            <a:off x="1719957" y="4820733"/>
            <a:ext cx="252860" cy="252860"/>
          </a:xfrm>
          <a:prstGeom prst="ellipse">
            <a:avLst/>
          </a:prstGeom>
          <a:solidFill>
            <a:schemeClr val="bg1"/>
          </a:solid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1" name="Sev01"/>
          <p:cNvSpPr>
            <a:spLocks noChangeAspect="1"/>
          </p:cNvSpPr>
          <p:nvPr/>
        </p:nvSpPr>
        <p:spPr>
          <a:xfrm>
            <a:off x="1354887" y="5182730"/>
            <a:ext cx="924004" cy="924002"/>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32" name="Freeform 62"/>
          <p:cNvSpPr>
            <a:spLocks noEditPoints="1"/>
          </p:cNvSpPr>
          <p:nvPr/>
        </p:nvSpPr>
        <p:spPr bwMode="auto">
          <a:xfrm>
            <a:off x="10265867" y="5323791"/>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3" name="组合 32"/>
          <p:cNvGrpSpPr/>
          <p:nvPr/>
        </p:nvGrpSpPr>
        <p:grpSpPr>
          <a:xfrm>
            <a:off x="602275" y="2721117"/>
            <a:ext cx="2622373" cy="2558806"/>
            <a:chOff x="-5046357" y="2868601"/>
            <a:chExt cx="2622373" cy="2558806"/>
          </a:xfrm>
        </p:grpSpPr>
        <p:sp>
          <p:nvSpPr>
            <p:cNvPr id="34" name="文本框 46"/>
            <p:cNvSpPr txBox="1"/>
            <p:nvPr/>
          </p:nvSpPr>
          <p:spPr>
            <a:xfrm>
              <a:off x="-4632263" y="2868601"/>
              <a:ext cx="1666249" cy="400110"/>
            </a:xfrm>
            <a:prstGeom prst="rect">
              <a:avLst/>
            </a:prstGeom>
            <a:noFill/>
          </p:spPr>
          <p:txBody>
            <a:bodyPr wrap="square" rtlCol="0">
              <a:spAutoFit/>
            </a:bodyPr>
            <a:lstStyle/>
            <a:p>
              <a:pPr algn="ctr"/>
              <a:r>
                <a:rPr lang="zh-CN" altLang="en-US" sz="2000" b="1" dirty="0" smtClean="0">
                  <a:solidFill>
                    <a:schemeClr val="bg1"/>
                  </a:solidFill>
                  <a:latin typeface="微软雅黑" pitchFamily="34" charset="-122"/>
                  <a:ea typeface="微软雅黑" pitchFamily="34" charset="-122"/>
                </a:rPr>
                <a:t>物资管理</a:t>
              </a:r>
              <a:endParaRPr lang="zh-CN" altLang="en-US" sz="2000" b="1" dirty="0">
                <a:solidFill>
                  <a:schemeClr val="bg1"/>
                </a:solidFill>
                <a:latin typeface="微软雅黑" pitchFamily="34" charset="-122"/>
                <a:ea typeface="微软雅黑" pitchFamily="34" charset="-122"/>
              </a:endParaRPr>
            </a:p>
          </p:txBody>
        </p:sp>
        <p:sp>
          <p:nvSpPr>
            <p:cNvPr id="35" name="文本框 47"/>
            <p:cNvSpPr txBox="1"/>
            <p:nvPr/>
          </p:nvSpPr>
          <p:spPr>
            <a:xfrm>
              <a:off x="-5046357" y="3242193"/>
              <a:ext cx="2622373" cy="2185214"/>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itchFamily="34" charset="-122"/>
                  <a:ea typeface="微软雅黑" pitchFamily="34" charset="-122"/>
                </a:rPr>
                <a:t>消防队物资存入支出记录功能。辖区消防设施，重点消防单位的物资记录。对于物资年限和库存不足的提醒功能。消防知识库</a:t>
              </a:r>
            </a:p>
            <a:p>
              <a:endParaRPr kumimoji="1" lang="zh-CN" altLang="en-US" sz="1600" dirty="0">
                <a:solidFill>
                  <a:schemeClr val="accent6">
                    <a:lumMod val="75000"/>
                  </a:schemeClr>
                </a:solidFill>
                <a:latin typeface="Microsoft YaHei" charset="0"/>
                <a:ea typeface="Microsoft YaHei" charset="0"/>
                <a:cs typeface="Microsoft YaHei" charset="0"/>
              </a:endParaRPr>
            </a:p>
            <a:p>
              <a:endParaRPr kumimoji="1" lang="zh-CN" altLang="en-US" sz="1600" dirty="0">
                <a:solidFill>
                  <a:schemeClr val="accent6">
                    <a:lumMod val="75000"/>
                  </a:schemeClr>
                </a:solidFill>
                <a:latin typeface="Microsoft YaHei" charset="0"/>
                <a:ea typeface="Microsoft YaHei" charset="0"/>
                <a:cs typeface="Microsoft YaHei" charset="0"/>
              </a:endParaRPr>
            </a:p>
          </p:txBody>
        </p:sp>
      </p:grpSp>
      <p:grpSp>
        <p:nvGrpSpPr>
          <p:cNvPr id="36" name="组合 35"/>
          <p:cNvGrpSpPr/>
          <p:nvPr/>
        </p:nvGrpSpPr>
        <p:grpSpPr>
          <a:xfrm>
            <a:off x="9267043" y="2581759"/>
            <a:ext cx="2640675" cy="1726471"/>
            <a:chOff x="587528" y="3632217"/>
            <a:chExt cx="2640675" cy="1726471"/>
          </a:xfrm>
        </p:grpSpPr>
        <p:sp>
          <p:nvSpPr>
            <p:cNvPr id="37" name="文本框 53"/>
            <p:cNvSpPr txBox="1"/>
            <p:nvPr/>
          </p:nvSpPr>
          <p:spPr>
            <a:xfrm>
              <a:off x="1075361" y="3632217"/>
              <a:ext cx="1666249" cy="400110"/>
            </a:xfrm>
            <a:prstGeom prst="rect">
              <a:avLst/>
            </a:prstGeom>
            <a:noFill/>
          </p:spPr>
          <p:txBody>
            <a:bodyPr wrap="square" rtlCol="0">
              <a:spAutoFit/>
            </a:bodyPr>
            <a:lstStyle/>
            <a:p>
              <a:pPr algn="ctr"/>
              <a:r>
                <a:rPr lang="zh-CN" altLang="en-US" sz="2000" b="1" dirty="0" smtClean="0">
                  <a:solidFill>
                    <a:schemeClr val="bg1"/>
                  </a:solidFill>
                  <a:latin typeface="微软雅黑" pitchFamily="34" charset="-122"/>
                  <a:ea typeface="微软雅黑" pitchFamily="34" charset="-122"/>
                </a:rPr>
                <a:t>灾害统计</a:t>
              </a:r>
              <a:endParaRPr lang="zh-CN" altLang="en-US" sz="2000" b="1" dirty="0">
                <a:solidFill>
                  <a:schemeClr val="bg1"/>
                </a:solidFill>
                <a:latin typeface="微软雅黑" pitchFamily="34" charset="-122"/>
                <a:ea typeface="微软雅黑" pitchFamily="34" charset="-122"/>
              </a:endParaRPr>
            </a:p>
          </p:txBody>
        </p:sp>
        <p:sp>
          <p:nvSpPr>
            <p:cNvPr id="38" name="文本框 54"/>
            <p:cNvSpPr txBox="1"/>
            <p:nvPr/>
          </p:nvSpPr>
          <p:spPr>
            <a:xfrm>
              <a:off x="587528" y="4337255"/>
              <a:ext cx="2640675" cy="1021433"/>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itchFamily="34" charset="-122"/>
                  <a:ea typeface="微软雅黑" pitchFamily="34" charset="-122"/>
                </a:rPr>
                <a:t>灾害统计，按照不同的标准（时间、单位、事件原因）对事故进行分析。</a:t>
              </a:r>
            </a:p>
          </p:txBody>
        </p:sp>
      </p:grpSp>
      <p:sp>
        <p:nvSpPr>
          <p:cNvPr id="39" name="Freeform 52"/>
          <p:cNvSpPr>
            <a:spLocks noEditPoints="1"/>
          </p:cNvSpPr>
          <p:nvPr/>
        </p:nvSpPr>
        <p:spPr bwMode="auto">
          <a:xfrm>
            <a:off x="1559332" y="5373589"/>
            <a:ext cx="566415" cy="51601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41" name="Sev01"/>
          <p:cNvSpPr>
            <a:spLocks noChangeAspect="1"/>
          </p:cNvSpPr>
          <p:nvPr/>
        </p:nvSpPr>
        <p:spPr>
          <a:xfrm>
            <a:off x="5806798" y="5143241"/>
            <a:ext cx="924004" cy="924002"/>
          </a:xfrm>
          <a:prstGeom prst="ellipse">
            <a:avLst/>
          </a:prstGeom>
          <a:noFill/>
          <a:ln w="57150">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43" name="Down Arrow Callout 152"/>
          <p:cNvSpPr/>
          <p:nvPr/>
        </p:nvSpPr>
        <p:spPr>
          <a:xfrm>
            <a:off x="4873743" y="3020791"/>
            <a:ext cx="2790115" cy="1755695"/>
          </a:xfrm>
          <a:prstGeom prst="downArrowCallout">
            <a:avLst>
              <a:gd name="adj1" fmla="val 25776"/>
              <a:gd name="adj2" fmla="val 9254"/>
              <a:gd name="adj3" fmla="val 9254"/>
              <a:gd name="adj4" fmla="val 90746"/>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ev01"/>
          <p:cNvSpPr>
            <a:spLocks noChangeAspect="1"/>
          </p:cNvSpPr>
          <p:nvPr/>
        </p:nvSpPr>
        <p:spPr>
          <a:xfrm>
            <a:off x="6142370" y="4776486"/>
            <a:ext cx="252860" cy="252860"/>
          </a:xfrm>
          <a:prstGeom prst="ellipse">
            <a:avLst/>
          </a:prstGeom>
          <a:solidFill>
            <a:schemeClr val="bg1"/>
          </a:solid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45" name="Freeform 96"/>
          <p:cNvSpPr>
            <a:spLocks noEditPoints="1"/>
          </p:cNvSpPr>
          <p:nvPr/>
        </p:nvSpPr>
        <p:spPr bwMode="auto">
          <a:xfrm>
            <a:off x="6031092" y="5422622"/>
            <a:ext cx="500816" cy="390638"/>
          </a:xfrm>
          <a:custGeom>
            <a:avLst/>
            <a:gdLst>
              <a:gd name="T0" fmla="*/ 293 w 293"/>
              <a:gd name="T1" fmla="*/ 212 h 228"/>
              <a:gd name="T2" fmla="*/ 293 w 293"/>
              <a:gd name="T3" fmla="*/ 212 h 228"/>
              <a:gd name="T4" fmla="*/ 293 w 293"/>
              <a:gd name="T5" fmla="*/ 17 h 228"/>
              <a:gd name="T6" fmla="*/ 293 w 293"/>
              <a:gd name="T7" fmla="*/ 17 h 228"/>
              <a:gd name="T8" fmla="*/ 292 w 293"/>
              <a:gd name="T9" fmla="*/ 11 h 228"/>
              <a:gd name="T10" fmla="*/ 276 w 293"/>
              <a:gd name="T11" fmla="*/ 0 h 228"/>
              <a:gd name="T12" fmla="*/ 146 w 293"/>
              <a:gd name="T13" fmla="*/ 0 h 228"/>
              <a:gd name="T14" fmla="*/ 16 w 293"/>
              <a:gd name="T15" fmla="*/ 0 h 228"/>
              <a:gd name="T16" fmla="*/ 1 w 293"/>
              <a:gd name="T17" fmla="*/ 11 h 228"/>
              <a:gd name="T18" fmla="*/ 0 w 293"/>
              <a:gd name="T19" fmla="*/ 18 h 228"/>
              <a:gd name="T20" fmla="*/ 0 w 293"/>
              <a:gd name="T21" fmla="*/ 211 h 228"/>
              <a:gd name="T22" fmla="*/ 1 w 293"/>
              <a:gd name="T23" fmla="*/ 217 h 228"/>
              <a:gd name="T24" fmla="*/ 16 w 293"/>
              <a:gd name="T25" fmla="*/ 228 h 228"/>
              <a:gd name="T26" fmla="*/ 146 w 293"/>
              <a:gd name="T27" fmla="*/ 228 h 228"/>
              <a:gd name="T28" fmla="*/ 276 w 293"/>
              <a:gd name="T29" fmla="*/ 228 h 228"/>
              <a:gd name="T30" fmla="*/ 292 w 293"/>
              <a:gd name="T31" fmla="*/ 217 h 228"/>
              <a:gd name="T32" fmla="*/ 293 w 293"/>
              <a:gd name="T33" fmla="*/ 213 h 228"/>
              <a:gd name="T34" fmla="*/ 293 w 293"/>
              <a:gd name="T35" fmla="*/ 213 h 228"/>
              <a:gd name="T36" fmla="*/ 293 w 293"/>
              <a:gd name="T37" fmla="*/ 212 h 228"/>
              <a:gd name="T38" fmla="*/ 276 w 293"/>
              <a:gd name="T39" fmla="*/ 190 h 228"/>
              <a:gd name="T40" fmla="*/ 222 w 293"/>
              <a:gd name="T41" fmla="*/ 145 h 228"/>
              <a:gd name="T42" fmla="*/ 185 w 293"/>
              <a:gd name="T43" fmla="*/ 114 h 228"/>
              <a:gd name="T44" fmla="*/ 222 w 293"/>
              <a:gd name="T45" fmla="*/ 84 h 228"/>
              <a:gd name="T46" fmla="*/ 276 w 293"/>
              <a:gd name="T47" fmla="*/ 38 h 228"/>
              <a:gd name="T48" fmla="*/ 276 w 293"/>
              <a:gd name="T49" fmla="*/ 190 h 228"/>
              <a:gd name="T50" fmla="*/ 276 w 293"/>
              <a:gd name="T51" fmla="*/ 17 h 228"/>
              <a:gd name="T52" fmla="*/ 211 w 293"/>
              <a:gd name="T53" fmla="*/ 71 h 228"/>
              <a:gd name="T54" fmla="*/ 169 w 293"/>
              <a:gd name="T55" fmla="*/ 106 h 228"/>
              <a:gd name="T56" fmla="*/ 146 w 293"/>
              <a:gd name="T57" fmla="*/ 116 h 228"/>
              <a:gd name="T58" fmla="*/ 123 w 293"/>
              <a:gd name="T59" fmla="*/ 106 h 228"/>
              <a:gd name="T60" fmla="*/ 81 w 293"/>
              <a:gd name="T61" fmla="*/ 71 h 228"/>
              <a:gd name="T62" fmla="*/ 16 w 293"/>
              <a:gd name="T63" fmla="*/ 17 h 228"/>
              <a:gd name="T64" fmla="*/ 16 w 293"/>
              <a:gd name="T65" fmla="*/ 17 h 228"/>
              <a:gd name="T66" fmla="*/ 146 w 293"/>
              <a:gd name="T67" fmla="*/ 17 h 228"/>
              <a:gd name="T68" fmla="*/ 276 w 293"/>
              <a:gd name="T69" fmla="*/ 17 h 228"/>
              <a:gd name="T70" fmla="*/ 16 w 293"/>
              <a:gd name="T71" fmla="*/ 38 h 228"/>
              <a:gd name="T72" fmla="*/ 71 w 293"/>
              <a:gd name="T73" fmla="*/ 84 h 228"/>
              <a:gd name="T74" fmla="*/ 107 w 293"/>
              <a:gd name="T75" fmla="*/ 114 h 228"/>
              <a:gd name="T76" fmla="*/ 71 w 293"/>
              <a:gd name="T77" fmla="*/ 145 h 228"/>
              <a:gd name="T78" fmla="*/ 16 w 293"/>
              <a:gd name="T79" fmla="*/ 190 h 228"/>
              <a:gd name="T80" fmla="*/ 16 w 293"/>
              <a:gd name="T81" fmla="*/ 38 h 228"/>
              <a:gd name="T82" fmla="*/ 146 w 293"/>
              <a:gd name="T83" fmla="*/ 212 h 228"/>
              <a:gd name="T84" fmla="*/ 16 w 293"/>
              <a:gd name="T85" fmla="*/ 212 h 228"/>
              <a:gd name="T86" fmla="*/ 16 w 293"/>
              <a:gd name="T87" fmla="*/ 212 h 228"/>
              <a:gd name="T88" fmla="*/ 81 w 293"/>
              <a:gd name="T89" fmla="*/ 158 h 228"/>
              <a:gd name="T90" fmla="*/ 120 w 293"/>
              <a:gd name="T91" fmla="*/ 125 h 228"/>
              <a:gd name="T92" fmla="*/ 146 w 293"/>
              <a:gd name="T93" fmla="*/ 133 h 228"/>
              <a:gd name="T94" fmla="*/ 172 w 293"/>
              <a:gd name="T95" fmla="*/ 125 h 228"/>
              <a:gd name="T96" fmla="*/ 211 w 293"/>
              <a:gd name="T97" fmla="*/ 158 h 228"/>
              <a:gd name="T98" fmla="*/ 276 w 293"/>
              <a:gd name="T99" fmla="*/ 212 h 228"/>
              <a:gd name="T100" fmla="*/ 146 w 293"/>
              <a:gd name="T101"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3" h="228">
                <a:moveTo>
                  <a:pt x="293" y="212"/>
                </a:moveTo>
                <a:cubicBezTo>
                  <a:pt x="293" y="212"/>
                  <a:pt x="293" y="212"/>
                  <a:pt x="293" y="212"/>
                </a:cubicBezTo>
                <a:cubicBezTo>
                  <a:pt x="293" y="17"/>
                  <a:pt x="293" y="17"/>
                  <a:pt x="293" y="17"/>
                </a:cubicBezTo>
                <a:cubicBezTo>
                  <a:pt x="293" y="17"/>
                  <a:pt x="293" y="17"/>
                  <a:pt x="293" y="17"/>
                </a:cubicBezTo>
                <a:cubicBezTo>
                  <a:pt x="293" y="15"/>
                  <a:pt x="292" y="13"/>
                  <a:pt x="292" y="11"/>
                </a:cubicBezTo>
                <a:cubicBezTo>
                  <a:pt x="289" y="5"/>
                  <a:pt x="283" y="0"/>
                  <a:pt x="276" y="0"/>
                </a:cubicBezTo>
                <a:cubicBezTo>
                  <a:pt x="146" y="0"/>
                  <a:pt x="146" y="0"/>
                  <a:pt x="146" y="0"/>
                </a:cubicBezTo>
                <a:cubicBezTo>
                  <a:pt x="16" y="0"/>
                  <a:pt x="16" y="0"/>
                  <a:pt x="16" y="0"/>
                </a:cubicBezTo>
                <a:cubicBezTo>
                  <a:pt x="9" y="0"/>
                  <a:pt x="3" y="5"/>
                  <a:pt x="1" y="11"/>
                </a:cubicBezTo>
                <a:cubicBezTo>
                  <a:pt x="0" y="13"/>
                  <a:pt x="0" y="15"/>
                  <a:pt x="0" y="18"/>
                </a:cubicBezTo>
                <a:cubicBezTo>
                  <a:pt x="0" y="211"/>
                  <a:pt x="0" y="211"/>
                  <a:pt x="0" y="211"/>
                </a:cubicBezTo>
                <a:cubicBezTo>
                  <a:pt x="0" y="213"/>
                  <a:pt x="0" y="215"/>
                  <a:pt x="1" y="217"/>
                </a:cubicBezTo>
                <a:cubicBezTo>
                  <a:pt x="3" y="224"/>
                  <a:pt x="9" y="228"/>
                  <a:pt x="16" y="228"/>
                </a:cubicBezTo>
                <a:cubicBezTo>
                  <a:pt x="146" y="228"/>
                  <a:pt x="146" y="228"/>
                  <a:pt x="146" y="228"/>
                </a:cubicBezTo>
                <a:cubicBezTo>
                  <a:pt x="276" y="228"/>
                  <a:pt x="276" y="228"/>
                  <a:pt x="276" y="228"/>
                </a:cubicBezTo>
                <a:cubicBezTo>
                  <a:pt x="283" y="228"/>
                  <a:pt x="289" y="224"/>
                  <a:pt x="292" y="217"/>
                </a:cubicBezTo>
                <a:cubicBezTo>
                  <a:pt x="292" y="216"/>
                  <a:pt x="292" y="214"/>
                  <a:pt x="293" y="213"/>
                </a:cubicBezTo>
                <a:cubicBezTo>
                  <a:pt x="293" y="213"/>
                  <a:pt x="293" y="213"/>
                  <a:pt x="293" y="213"/>
                </a:cubicBezTo>
                <a:cubicBezTo>
                  <a:pt x="293" y="212"/>
                  <a:pt x="293" y="212"/>
                  <a:pt x="293" y="212"/>
                </a:cubicBezTo>
                <a:close/>
                <a:moveTo>
                  <a:pt x="276" y="190"/>
                </a:moveTo>
                <a:cubicBezTo>
                  <a:pt x="222" y="145"/>
                  <a:pt x="222" y="145"/>
                  <a:pt x="222" y="145"/>
                </a:cubicBezTo>
                <a:cubicBezTo>
                  <a:pt x="185" y="114"/>
                  <a:pt x="185" y="114"/>
                  <a:pt x="185" y="114"/>
                </a:cubicBezTo>
                <a:cubicBezTo>
                  <a:pt x="222" y="84"/>
                  <a:pt x="222" y="84"/>
                  <a:pt x="222" y="84"/>
                </a:cubicBezTo>
                <a:cubicBezTo>
                  <a:pt x="276" y="38"/>
                  <a:pt x="276" y="38"/>
                  <a:pt x="276" y="38"/>
                </a:cubicBezTo>
                <a:lnTo>
                  <a:pt x="276" y="190"/>
                </a:lnTo>
                <a:close/>
                <a:moveTo>
                  <a:pt x="276" y="17"/>
                </a:moveTo>
                <a:cubicBezTo>
                  <a:pt x="211" y="71"/>
                  <a:pt x="211" y="71"/>
                  <a:pt x="211" y="71"/>
                </a:cubicBezTo>
                <a:cubicBezTo>
                  <a:pt x="169" y="106"/>
                  <a:pt x="169" y="106"/>
                  <a:pt x="169" y="106"/>
                </a:cubicBezTo>
                <a:cubicBezTo>
                  <a:pt x="163" y="112"/>
                  <a:pt x="155" y="116"/>
                  <a:pt x="146" y="116"/>
                </a:cubicBezTo>
                <a:cubicBezTo>
                  <a:pt x="137" y="116"/>
                  <a:pt x="129" y="112"/>
                  <a:pt x="123" y="106"/>
                </a:cubicBezTo>
                <a:cubicBezTo>
                  <a:pt x="81" y="71"/>
                  <a:pt x="81" y="71"/>
                  <a:pt x="81" y="71"/>
                </a:cubicBezTo>
                <a:cubicBezTo>
                  <a:pt x="16" y="17"/>
                  <a:pt x="16" y="17"/>
                  <a:pt x="16" y="17"/>
                </a:cubicBezTo>
                <a:cubicBezTo>
                  <a:pt x="16" y="17"/>
                  <a:pt x="16" y="17"/>
                  <a:pt x="16" y="17"/>
                </a:cubicBezTo>
                <a:cubicBezTo>
                  <a:pt x="146" y="17"/>
                  <a:pt x="146" y="17"/>
                  <a:pt x="146" y="17"/>
                </a:cubicBezTo>
                <a:lnTo>
                  <a:pt x="276" y="17"/>
                </a:lnTo>
                <a:close/>
                <a:moveTo>
                  <a:pt x="16" y="38"/>
                </a:moveTo>
                <a:cubicBezTo>
                  <a:pt x="71" y="84"/>
                  <a:pt x="71" y="84"/>
                  <a:pt x="71" y="84"/>
                </a:cubicBezTo>
                <a:cubicBezTo>
                  <a:pt x="107" y="114"/>
                  <a:pt x="107" y="114"/>
                  <a:pt x="107" y="114"/>
                </a:cubicBezTo>
                <a:cubicBezTo>
                  <a:pt x="71" y="145"/>
                  <a:pt x="71" y="145"/>
                  <a:pt x="71" y="145"/>
                </a:cubicBezTo>
                <a:cubicBezTo>
                  <a:pt x="16" y="190"/>
                  <a:pt x="16" y="190"/>
                  <a:pt x="16" y="190"/>
                </a:cubicBezTo>
                <a:lnTo>
                  <a:pt x="16" y="38"/>
                </a:lnTo>
                <a:close/>
                <a:moveTo>
                  <a:pt x="146" y="212"/>
                </a:moveTo>
                <a:cubicBezTo>
                  <a:pt x="16" y="212"/>
                  <a:pt x="16" y="212"/>
                  <a:pt x="16" y="212"/>
                </a:cubicBezTo>
                <a:cubicBezTo>
                  <a:pt x="16" y="212"/>
                  <a:pt x="16" y="212"/>
                  <a:pt x="16" y="212"/>
                </a:cubicBezTo>
                <a:cubicBezTo>
                  <a:pt x="81" y="158"/>
                  <a:pt x="81" y="158"/>
                  <a:pt x="81" y="158"/>
                </a:cubicBezTo>
                <a:cubicBezTo>
                  <a:pt x="120" y="125"/>
                  <a:pt x="120" y="125"/>
                  <a:pt x="120" y="125"/>
                </a:cubicBezTo>
                <a:cubicBezTo>
                  <a:pt x="128" y="130"/>
                  <a:pt x="137" y="133"/>
                  <a:pt x="146" y="133"/>
                </a:cubicBezTo>
                <a:cubicBezTo>
                  <a:pt x="155" y="133"/>
                  <a:pt x="164" y="130"/>
                  <a:pt x="172" y="125"/>
                </a:cubicBezTo>
                <a:cubicBezTo>
                  <a:pt x="211" y="158"/>
                  <a:pt x="211" y="158"/>
                  <a:pt x="211" y="158"/>
                </a:cubicBezTo>
                <a:cubicBezTo>
                  <a:pt x="276" y="212"/>
                  <a:pt x="276" y="212"/>
                  <a:pt x="276" y="212"/>
                </a:cubicBezTo>
                <a:lnTo>
                  <a:pt x="146" y="21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6" name="组合 45"/>
          <p:cNvGrpSpPr/>
          <p:nvPr/>
        </p:nvGrpSpPr>
        <p:grpSpPr>
          <a:xfrm>
            <a:off x="5036695" y="2642952"/>
            <a:ext cx="2552699" cy="1747288"/>
            <a:chOff x="644320" y="3678662"/>
            <a:chExt cx="2552699" cy="1747288"/>
          </a:xfrm>
        </p:grpSpPr>
        <p:sp>
          <p:nvSpPr>
            <p:cNvPr id="47" name="文本框 56"/>
            <p:cNvSpPr txBox="1"/>
            <p:nvPr/>
          </p:nvSpPr>
          <p:spPr>
            <a:xfrm>
              <a:off x="1075363" y="3678662"/>
              <a:ext cx="1666249" cy="400110"/>
            </a:xfrm>
            <a:prstGeom prst="rect">
              <a:avLst/>
            </a:prstGeom>
            <a:noFill/>
          </p:spPr>
          <p:txBody>
            <a:bodyPr wrap="square" rtlCol="0">
              <a:spAutoFit/>
            </a:bodyPr>
            <a:lstStyle/>
            <a:p>
              <a:pPr algn="ctr"/>
              <a:r>
                <a:rPr lang="zh-CN" altLang="en-US" sz="2000" b="1" dirty="0" smtClean="0">
                  <a:solidFill>
                    <a:schemeClr val="bg1"/>
                  </a:solidFill>
                  <a:latin typeface="微软雅黑" pitchFamily="34" charset="-122"/>
                  <a:ea typeface="微软雅黑" pitchFamily="34" charset="-122"/>
                </a:rPr>
                <a:t>其他功能</a:t>
              </a:r>
              <a:endParaRPr lang="zh-CN" altLang="en-US" sz="2000" b="1" dirty="0">
                <a:solidFill>
                  <a:schemeClr val="bg1"/>
                </a:solidFill>
                <a:latin typeface="微软雅黑" pitchFamily="34" charset="-122"/>
                <a:ea typeface="微软雅黑" pitchFamily="34" charset="-122"/>
              </a:endParaRPr>
            </a:p>
          </p:txBody>
        </p:sp>
        <p:sp>
          <p:nvSpPr>
            <p:cNvPr id="48" name="文本框 57"/>
            <p:cNvSpPr txBox="1"/>
            <p:nvPr/>
          </p:nvSpPr>
          <p:spPr>
            <a:xfrm>
              <a:off x="644320" y="4373354"/>
              <a:ext cx="2552699" cy="1052596"/>
            </a:xfrm>
            <a:prstGeom prst="rect">
              <a:avLst/>
            </a:prstGeom>
            <a:noFill/>
          </p:spPr>
          <p:txBody>
            <a:bodyPr wrap="square" rtlCol="0">
              <a:spAutoFit/>
            </a:bodyPr>
            <a:lstStyle/>
            <a:p>
              <a:pPr algn="just">
                <a:lnSpc>
                  <a:spcPct val="130000"/>
                </a:lnSpc>
              </a:pPr>
              <a:r>
                <a:rPr lang="zh-CN" altLang="en-US" sz="1600" dirty="0">
                  <a:solidFill>
                    <a:schemeClr val="bg1"/>
                  </a:solidFill>
                  <a:latin typeface="微软雅黑" pitchFamily="34" charset="-122"/>
                  <a:ea typeface="微软雅黑" pitchFamily="34" charset="-122"/>
                </a:rPr>
                <a:t>基于演示设计的一站式在线演示、素材销售、服务交易系统。</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2" presetClass="entr" presetSubtype="4"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7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par>
                                <p:cTn id="38" presetID="42" presetClass="entr" presetSubtype="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ppt_y-.1"/>
                                          </p:val>
                                        </p:tav>
                                        <p:tav tm="100000">
                                          <p:val>
                                            <p:strVal val="#ppt_y"/>
                                          </p:val>
                                        </p:tav>
                                      </p:tavLst>
                                    </p:anim>
                                  </p:childTnLst>
                                </p:cTn>
                              </p:par>
                              <p:par>
                                <p:cTn id="48" presetID="53"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fltVal val="0"/>
                                          </p:val>
                                        </p:tav>
                                        <p:tav tm="100000">
                                          <p:val>
                                            <p:strVal val="#ppt_w"/>
                                          </p:val>
                                        </p:tav>
                                      </p:tavLst>
                                    </p:anim>
                                    <p:anim calcmode="lin" valueType="num">
                                      <p:cBhvr>
                                        <p:cTn id="51" dur="500" fill="hold"/>
                                        <p:tgtEl>
                                          <p:spTgt spid="44"/>
                                        </p:tgtEl>
                                        <p:attrNameLst>
                                          <p:attrName>ppt_h</p:attrName>
                                        </p:attrNameLst>
                                      </p:cBhvr>
                                      <p:tavLst>
                                        <p:tav tm="0">
                                          <p:val>
                                            <p:fltVal val="0"/>
                                          </p:val>
                                        </p:tav>
                                        <p:tav tm="100000">
                                          <p:val>
                                            <p:strVal val="#ppt_h"/>
                                          </p:val>
                                        </p:tav>
                                      </p:tavLst>
                                    </p:anim>
                                    <p:animEffect transition="in" filter="fade">
                                      <p:cBhvr>
                                        <p:cTn id="52" dur="500"/>
                                        <p:tgtEl>
                                          <p:spTgt spid="44"/>
                                        </p:tgtEl>
                                      </p:cBhvr>
                                    </p:animEffect>
                                  </p:childTnLst>
                                </p:cTn>
                              </p:par>
                              <p:par>
                                <p:cTn id="53" presetID="53"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par>
                                <p:cTn id="58" presetID="47"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anim calcmode="lin" valueType="num">
                                      <p:cBhvr>
                                        <p:cTn id="61" dur="500" fill="hold"/>
                                        <p:tgtEl>
                                          <p:spTgt spid="43"/>
                                        </p:tgtEl>
                                        <p:attrNameLst>
                                          <p:attrName>ppt_x</p:attrName>
                                        </p:attrNameLst>
                                      </p:cBhvr>
                                      <p:tavLst>
                                        <p:tav tm="0">
                                          <p:val>
                                            <p:strVal val="#ppt_x"/>
                                          </p:val>
                                        </p:tav>
                                        <p:tav tm="100000">
                                          <p:val>
                                            <p:strVal val="#ppt_x"/>
                                          </p:val>
                                        </p:tav>
                                      </p:tavLst>
                                    </p:anim>
                                    <p:anim calcmode="lin" valueType="num">
                                      <p:cBhvr>
                                        <p:cTn id="62" dur="500" fill="hold"/>
                                        <p:tgtEl>
                                          <p:spTgt spid="43"/>
                                        </p:tgtEl>
                                        <p:attrNameLst>
                                          <p:attrName>ppt_y</p:attrName>
                                        </p:attrNameLst>
                                      </p:cBhvr>
                                      <p:tavLst>
                                        <p:tav tm="0">
                                          <p:val>
                                            <p:strVal val="#ppt_y-.1"/>
                                          </p:val>
                                        </p:tav>
                                        <p:tav tm="100000">
                                          <p:val>
                                            <p:strVal val="#ppt_y"/>
                                          </p:val>
                                        </p:tav>
                                      </p:tavLst>
                                    </p:anim>
                                  </p:childTnLst>
                                </p:cTn>
                              </p:par>
                              <p:par>
                                <p:cTn id="63" presetID="53" presetClass="entr" presetSubtype="16" fill="hold" grpId="0" nodeType="withEffect">
                                  <p:stCondLst>
                                    <p:cond delay="25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fltVal val="0"/>
                                          </p:val>
                                        </p:tav>
                                        <p:tav tm="100000">
                                          <p:val>
                                            <p:strVal val="#ppt_h"/>
                                          </p:val>
                                        </p:tav>
                                      </p:tavLst>
                                    </p:anim>
                                    <p:animEffect transition="in" filter="fade">
                                      <p:cBhvr>
                                        <p:cTn id="67" dur="500"/>
                                        <p:tgtEl>
                                          <p:spTgt spid="45"/>
                                        </p:tgtEl>
                                      </p:cBhvr>
                                    </p:animEffect>
                                  </p:childTnLst>
                                </p:cTn>
                              </p:par>
                              <p:par>
                                <p:cTn id="68" presetID="2" presetClass="entr" presetSubtype="4" fill="hold" nodeType="withEffect">
                                  <p:stCondLst>
                                    <p:cond delay="125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500" fill="hold"/>
                                        <p:tgtEl>
                                          <p:spTgt spid="46"/>
                                        </p:tgtEl>
                                        <p:attrNameLst>
                                          <p:attrName>ppt_x</p:attrName>
                                        </p:attrNameLst>
                                      </p:cBhvr>
                                      <p:tavLst>
                                        <p:tav tm="0">
                                          <p:val>
                                            <p:strVal val="#ppt_x"/>
                                          </p:val>
                                        </p:tav>
                                        <p:tav tm="100000">
                                          <p:val>
                                            <p:strVal val="#ppt_x"/>
                                          </p:val>
                                        </p:tav>
                                      </p:tavLst>
                                    </p:anim>
                                    <p:anim calcmode="lin" valueType="num">
                                      <p:cBhvr additive="base">
                                        <p:cTn id="71" dur="500" fill="hold"/>
                                        <p:tgtEl>
                                          <p:spTgt spid="46"/>
                                        </p:tgtEl>
                                        <p:attrNameLst>
                                          <p:attrName>ppt_y</p:attrName>
                                        </p:attrNameLst>
                                      </p:cBhvr>
                                      <p:tavLst>
                                        <p:tav tm="0">
                                          <p:val>
                                            <p:strVal val="1+#ppt_h/2"/>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anim calcmode="lin" valueType="num">
                                      <p:cBhvr>
                                        <p:cTn id="75" dur="500" fill="hold"/>
                                        <p:tgtEl>
                                          <p:spTgt spid="52"/>
                                        </p:tgtEl>
                                        <p:attrNameLst>
                                          <p:attrName>ppt_x</p:attrName>
                                        </p:attrNameLst>
                                      </p:cBhvr>
                                      <p:tavLst>
                                        <p:tav tm="0">
                                          <p:val>
                                            <p:strVal val="#ppt_x"/>
                                          </p:val>
                                        </p:tav>
                                        <p:tav tm="100000">
                                          <p:val>
                                            <p:strVal val="#ppt_x"/>
                                          </p:val>
                                        </p:tav>
                                      </p:tavLst>
                                    </p:anim>
                                    <p:anim calcmode="lin" valueType="num">
                                      <p:cBhvr>
                                        <p:cTn id="76"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0" grpId="0" animBg="1"/>
      <p:bldP spid="26" grpId="0" animBg="1"/>
      <p:bldP spid="27" grpId="0" animBg="1"/>
      <p:bldP spid="30" grpId="0" animBg="1"/>
      <p:bldP spid="31" grpId="0" animBg="1"/>
      <p:bldP spid="32" grpId="0" animBg="1"/>
      <p:bldP spid="39" grpId="0" animBg="1"/>
      <p:bldP spid="41" grpId="0" animBg="1"/>
      <p:bldP spid="43" grpId="0" animBg="1"/>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en-US" altLang="zh-CN" dirty="0">
                <a:solidFill>
                  <a:schemeClr val="bg1"/>
                </a:solidFill>
                <a:latin typeface="微软雅黑" pitchFamily="34" charset="-122"/>
                <a:ea typeface="微软雅黑" pitchFamily="34" charset="-122"/>
              </a:rPr>
              <a:t>3</a:t>
            </a:r>
            <a:r>
              <a:rPr lang="zh-CN" altLang="en-US" dirty="0" smtClean="0">
                <a:solidFill>
                  <a:schemeClr val="bg1"/>
                </a:solidFill>
                <a:latin typeface="微软雅黑" pitchFamily="34" charset="-122"/>
                <a:ea typeface="微软雅黑" pitchFamily="34" charset="-122"/>
              </a:rPr>
              <a:t>、消防资料的上传修改：</a:t>
            </a:r>
            <a:r>
              <a:rPr lang="zh-CN" altLang="en-US" dirty="0" smtClean="0">
                <a:solidFill>
                  <a:schemeClr val="bg1"/>
                </a:solidFill>
                <a:latin typeface="微软雅黑" pitchFamily="34" charset="-122"/>
                <a:ea typeface="微软雅黑" pitchFamily="34" charset="-122"/>
                <a:sym typeface="Wingdings" pitchFamily="2" charset="2"/>
              </a:rPr>
              <a:t>并支持文件下载</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4" name="图片 3"/>
          <p:cNvPicPr>
            <a:picLocks noChangeAspect="1"/>
          </p:cNvPicPr>
          <p:nvPr/>
        </p:nvPicPr>
        <p:blipFill>
          <a:blip r:embed="rId3"/>
          <a:stretch>
            <a:fillRect/>
          </a:stretch>
        </p:blipFill>
        <p:spPr>
          <a:xfrm>
            <a:off x="1678676" y="1534063"/>
            <a:ext cx="8947496" cy="5030510"/>
          </a:xfrm>
          <a:prstGeom prst="rect">
            <a:avLst/>
          </a:prstGeom>
        </p:spPr>
      </p:pic>
      <p:pic>
        <p:nvPicPr>
          <p:cNvPr id="5" name="图片 4"/>
          <p:cNvPicPr>
            <a:picLocks noChangeAspect="1"/>
          </p:cNvPicPr>
          <p:nvPr/>
        </p:nvPicPr>
        <p:blipFill>
          <a:blip r:embed="rId4"/>
          <a:stretch>
            <a:fillRect/>
          </a:stretch>
        </p:blipFill>
        <p:spPr>
          <a:xfrm>
            <a:off x="1678675" y="1534064"/>
            <a:ext cx="8947496" cy="5030510"/>
          </a:xfrm>
          <a:prstGeom prst="rect">
            <a:avLst/>
          </a:prstGeom>
        </p:spPr>
      </p:pic>
      <p:pic>
        <p:nvPicPr>
          <p:cNvPr id="6" name="图片 5"/>
          <p:cNvPicPr>
            <a:picLocks noChangeAspect="1"/>
          </p:cNvPicPr>
          <p:nvPr/>
        </p:nvPicPr>
        <p:blipFill>
          <a:blip r:embed="rId5"/>
          <a:stretch>
            <a:fillRect/>
          </a:stretch>
        </p:blipFill>
        <p:spPr>
          <a:xfrm>
            <a:off x="1678674" y="1534062"/>
            <a:ext cx="8947498" cy="5030511"/>
          </a:xfrm>
          <a:prstGeom prst="rect">
            <a:avLst/>
          </a:prstGeom>
        </p:spPr>
      </p:pic>
      <p:pic>
        <p:nvPicPr>
          <p:cNvPr id="8" name="图片 7"/>
          <p:cNvPicPr>
            <a:picLocks noChangeAspect="1"/>
          </p:cNvPicPr>
          <p:nvPr/>
        </p:nvPicPr>
        <p:blipFill>
          <a:blip r:embed="rId6"/>
          <a:stretch>
            <a:fillRect/>
          </a:stretch>
        </p:blipFill>
        <p:spPr>
          <a:xfrm>
            <a:off x="0" y="0"/>
            <a:ext cx="12197954" cy="6858000"/>
          </a:xfrm>
          <a:prstGeom prst="rect">
            <a:avLst/>
          </a:prstGeom>
        </p:spPr>
      </p:pic>
    </p:spTree>
    <p:extLst>
      <p:ext uri="{BB962C8B-B14F-4D97-AF65-F5344CB8AC3E}">
        <p14:creationId xmlns:p14="http://schemas.microsoft.com/office/powerpoint/2010/main" val="1859729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en-US" altLang="zh-CN" dirty="0">
                <a:solidFill>
                  <a:schemeClr val="bg1"/>
                </a:solidFill>
                <a:latin typeface="微软雅黑" pitchFamily="34" charset="-122"/>
                <a:ea typeface="微软雅黑" pitchFamily="34" charset="-122"/>
              </a:rPr>
              <a:t>3</a:t>
            </a:r>
            <a:r>
              <a:rPr lang="zh-CN" altLang="en-US" dirty="0" smtClean="0">
                <a:solidFill>
                  <a:schemeClr val="bg1"/>
                </a:solidFill>
                <a:latin typeface="微软雅黑" pitchFamily="34" charset="-122"/>
                <a:ea typeface="微软雅黑" pitchFamily="34" charset="-122"/>
              </a:rPr>
              <a:t>、消防资料的上传修改：</a:t>
            </a:r>
            <a:r>
              <a:rPr lang="zh-CN" altLang="en-US" dirty="0" smtClean="0">
                <a:solidFill>
                  <a:schemeClr val="bg1"/>
                </a:solidFill>
                <a:latin typeface="微软雅黑" pitchFamily="34" charset="-122"/>
                <a:ea typeface="微软雅黑" pitchFamily="34" charset="-122"/>
                <a:sym typeface="Wingdings" pitchFamily="2" charset="2"/>
              </a:rPr>
              <a:t>并支持文件下载</a:t>
            </a:r>
            <a:endParaRPr lang="en-US" altLang="zh-CN"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1678676" y="1534063"/>
            <a:ext cx="8947495" cy="5030510"/>
          </a:xfrm>
          <a:prstGeom prst="rect">
            <a:avLst/>
          </a:prstGeom>
        </p:spPr>
      </p:pic>
      <p:pic>
        <p:nvPicPr>
          <p:cNvPr id="4" name="图片 3"/>
          <p:cNvPicPr>
            <a:picLocks noChangeAspect="1"/>
          </p:cNvPicPr>
          <p:nvPr/>
        </p:nvPicPr>
        <p:blipFill>
          <a:blip r:embed="rId3"/>
          <a:stretch>
            <a:fillRect/>
          </a:stretch>
        </p:blipFill>
        <p:spPr>
          <a:xfrm>
            <a:off x="1678676" y="1534063"/>
            <a:ext cx="8947496" cy="5030510"/>
          </a:xfrm>
          <a:prstGeom prst="rect">
            <a:avLst/>
          </a:prstGeom>
        </p:spPr>
      </p:pic>
      <p:pic>
        <p:nvPicPr>
          <p:cNvPr id="5" name="图片 4"/>
          <p:cNvPicPr>
            <a:picLocks noChangeAspect="1"/>
          </p:cNvPicPr>
          <p:nvPr/>
        </p:nvPicPr>
        <p:blipFill>
          <a:blip r:embed="rId4"/>
          <a:stretch>
            <a:fillRect/>
          </a:stretch>
        </p:blipFill>
        <p:spPr>
          <a:xfrm>
            <a:off x="1678675" y="1534064"/>
            <a:ext cx="8947496" cy="5030510"/>
          </a:xfrm>
          <a:prstGeom prst="rect">
            <a:avLst/>
          </a:prstGeom>
        </p:spPr>
      </p:pic>
      <p:pic>
        <p:nvPicPr>
          <p:cNvPr id="6" name="图片 5"/>
          <p:cNvPicPr>
            <a:picLocks noChangeAspect="1"/>
          </p:cNvPicPr>
          <p:nvPr/>
        </p:nvPicPr>
        <p:blipFill>
          <a:blip r:embed="rId5"/>
          <a:stretch>
            <a:fillRect/>
          </a:stretch>
        </p:blipFill>
        <p:spPr>
          <a:xfrm>
            <a:off x="1678674" y="1534062"/>
            <a:ext cx="8947498" cy="5030511"/>
          </a:xfrm>
          <a:prstGeom prst="rect">
            <a:avLst/>
          </a:prstGeom>
        </p:spPr>
      </p:pic>
      <p:pic>
        <p:nvPicPr>
          <p:cNvPr id="7" name="图片 6"/>
          <p:cNvPicPr>
            <a:picLocks noChangeAspect="1"/>
          </p:cNvPicPr>
          <p:nvPr/>
        </p:nvPicPr>
        <p:blipFill>
          <a:blip r:embed="rId6"/>
          <a:stretch>
            <a:fillRect/>
          </a:stretch>
        </p:blipFill>
        <p:spPr>
          <a:xfrm>
            <a:off x="-1" y="0"/>
            <a:ext cx="12197953" cy="6858000"/>
          </a:xfrm>
          <a:prstGeom prst="rect">
            <a:avLst/>
          </a:prstGeom>
        </p:spPr>
      </p:pic>
    </p:spTree>
    <p:extLst>
      <p:ext uri="{BB962C8B-B14F-4D97-AF65-F5344CB8AC3E}">
        <p14:creationId xmlns:p14="http://schemas.microsoft.com/office/powerpoint/2010/main" val="6927284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39213"/>
            <a:ext cx="10515600" cy="5837750"/>
          </a:xfrm>
        </p:spPr>
        <p:txBody>
          <a:bodyPr/>
          <a:lstStyle/>
          <a:p>
            <a:r>
              <a:rPr lang="zh-CN" altLang="en-US" dirty="0" smtClean="0">
                <a:solidFill>
                  <a:schemeClr val="bg1"/>
                </a:solidFill>
                <a:latin typeface="微软雅黑" pitchFamily="34" charset="-122"/>
                <a:ea typeface="微软雅黑" pitchFamily="34" charset="-122"/>
                <a:sym typeface="Wingdings" pitchFamily="2" charset="2"/>
              </a:rPr>
              <a:t>该部分可以完成以下几个功能：</a:t>
            </a:r>
            <a:endParaRPr lang="en-US" altLang="zh-CN" dirty="0" smtClean="0">
              <a:solidFill>
                <a:schemeClr val="bg1"/>
              </a:solidFill>
              <a:latin typeface="微软雅黑" pitchFamily="34" charset="-122"/>
              <a:ea typeface="微软雅黑" pitchFamily="34" charset="-122"/>
              <a:sym typeface="Wingdings" pitchFamily="2" charset="2"/>
            </a:endParaRPr>
          </a:p>
          <a:p>
            <a:pPr>
              <a:buNone/>
            </a:pPr>
            <a:r>
              <a:rPr lang="en-US" altLang="zh-CN" dirty="0" smtClean="0">
                <a:solidFill>
                  <a:schemeClr val="bg1"/>
                </a:solidFill>
                <a:latin typeface="微软雅黑" pitchFamily="34" charset="-122"/>
                <a:ea typeface="微软雅黑" pitchFamily="34" charset="-122"/>
                <a:sym typeface="Wingdings" pitchFamily="2" charset="2"/>
              </a:rPr>
              <a:t>	</a:t>
            </a:r>
            <a:r>
              <a:rPr lang="zh-CN" altLang="en-US" dirty="0" smtClean="0">
                <a:solidFill>
                  <a:schemeClr val="bg1"/>
                </a:solidFill>
                <a:latin typeface="微软雅黑" pitchFamily="34" charset="-122"/>
                <a:ea typeface="微软雅黑" pitchFamily="34" charset="-122"/>
                <a:sym typeface="Wingdings" pitchFamily="2" charset="2"/>
              </a:rPr>
              <a:t>查看后台发布的各种通知信息，查看人员信息等，后续我们还会相应设计其他功能。以下是该部分的展示：</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644488" y="508609"/>
            <a:ext cx="3103414" cy="677108"/>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en-US" altLang="zh-CN" sz="4400" dirty="0">
                <a:solidFill>
                  <a:schemeClr val="bg1"/>
                </a:solidFill>
                <a:latin typeface="Arial" pitchFamily="34" charset="0"/>
                <a:cs typeface="Arial" pitchFamily="34" charset="0"/>
              </a:rPr>
              <a:t>CONTENTS</a:t>
            </a:r>
            <a:endParaRPr lang="zh-CN" altLang="en-US" sz="4400" dirty="0">
              <a:solidFill>
                <a:schemeClr val="bg1"/>
              </a:solidFill>
              <a:latin typeface="Arial" pitchFamily="34" charset="0"/>
              <a:cs typeface="Arial" pitchFamily="34" charset="0"/>
            </a:endParaRPr>
          </a:p>
        </p:txBody>
      </p:sp>
      <p:cxnSp>
        <p:nvCxnSpPr>
          <p:cNvPr id="30" name="直接连接符 29"/>
          <p:cNvCxnSpPr/>
          <p:nvPr/>
        </p:nvCxnSpPr>
        <p:spPr>
          <a:xfrm>
            <a:off x="3669596" y="1185717"/>
            <a:ext cx="5053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45665" y="2015260"/>
            <a:ext cx="6338211" cy="830997"/>
            <a:chOff x="2053856" y="1928500"/>
            <a:chExt cx="6338211" cy="830997"/>
          </a:xfrm>
        </p:grpSpPr>
        <p:sp>
          <p:nvSpPr>
            <p:cNvPr id="2" name="Text Placeholder 3"/>
            <p:cNvSpPr txBox="1"/>
            <p:nvPr/>
          </p:nvSpPr>
          <p:spPr>
            <a:xfrm>
              <a:off x="2053856" y="1928500"/>
              <a:ext cx="692497" cy="8309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5400" dirty="0" smtClean="0">
                  <a:solidFill>
                    <a:srgbClr val="F8D35E"/>
                  </a:solidFill>
                  <a:latin typeface="Arial" pitchFamily="34" charset="0"/>
                  <a:cs typeface="Arial" pitchFamily="34" charset="0"/>
                </a:rPr>
                <a:t>Ⅰ</a:t>
              </a:r>
              <a:endParaRPr kumimoji="0" lang="en-US" sz="5400" b="1" i="0" u="none" strike="noStrike" kern="1200" cap="none" spc="0" normalizeH="0" baseline="0" noProof="0" dirty="0" smtClean="0">
                <a:ln>
                  <a:noFill/>
                </a:ln>
                <a:solidFill>
                  <a:srgbClr val="F8D35E"/>
                </a:solidFill>
                <a:effectLst/>
                <a:uLnTx/>
                <a:uFillTx/>
                <a:latin typeface="Arial" pitchFamily="34" charset="0"/>
                <a:cs typeface="Arial" pitchFamily="34" charset="0"/>
              </a:endParaRPr>
            </a:p>
          </p:txBody>
        </p:sp>
        <p:grpSp>
          <p:nvGrpSpPr>
            <p:cNvPr id="35" name="组合 34"/>
            <p:cNvGrpSpPr/>
            <p:nvPr/>
          </p:nvGrpSpPr>
          <p:grpSpPr>
            <a:xfrm>
              <a:off x="2719785" y="1947922"/>
              <a:ext cx="5672282" cy="754053"/>
              <a:chOff x="2948385" y="1921931"/>
              <a:chExt cx="5672282" cy="754053"/>
            </a:xfrm>
          </p:grpSpPr>
          <p:sp>
            <p:nvSpPr>
              <p:cNvPr id="28" name="文本框 27"/>
              <p:cNvSpPr txBox="1"/>
              <p:nvPr/>
            </p:nvSpPr>
            <p:spPr>
              <a:xfrm>
                <a:off x="2948385" y="2214319"/>
                <a:ext cx="3075116" cy="461665"/>
              </a:xfrm>
              <a:prstGeom prst="rect">
                <a:avLst/>
              </a:prstGeom>
              <a:noFill/>
            </p:spPr>
            <p:txBody>
              <a:bodyPr wrap="square" rtlCol="0">
                <a:spAutoFit/>
              </a:bodyPr>
              <a:lstStyle/>
              <a:p>
                <a:pPr>
                  <a:buNone/>
                </a:pPr>
                <a:r>
                  <a:rPr lang="zh-CN" altLang="en-US" sz="2400" dirty="0" smtClean="0">
                    <a:solidFill>
                      <a:schemeClr val="bg1"/>
                    </a:solidFill>
                    <a:latin typeface="微软雅黑" pitchFamily="34" charset="-122"/>
                    <a:ea typeface="微软雅黑" pitchFamily="34" charset="-122"/>
                  </a:rPr>
                  <a:t>项目进展情况概述</a:t>
                </a:r>
                <a:endParaRPr lang="en-US" altLang="zh-CN" sz="2400" dirty="0">
                  <a:solidFill>
                    <a:schemeClr val="bg1"/>
                  </a:solidFill>
                  <a:latin typeface="微软雅黑" pitchFamily="34" charset="-122"/>
                  <a:ea typeface="微软雅黑" pitchFamily="34" charset="-122"/>
                </a:endParaRPr>
              </a:p>
            </p:txBody>
          </p:sp>
          <p:sp>
            <p:nvSpPr>
              <p:cNvPr id="31" name="文本框 30"/>
              <p:cNvSpPr txBox="1"/>
              <p:nvPr/>
            </p:nvSpPr>
            <p:spPr>
              <a:xfrm>
                <a:off x="2948452" y="1921931"/>
                <a:ext cx="5672215" cy="400110"/>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2000" dirty="0" smtClean="0">
                    <a:latin typeface="Aharoni" pitchFamily="2" charset="-79"/>
                    <a:cs typeface="Aharoni" pitchFamily="2" charset="-79"/>
                  </a:rPr>
                  <a:t>Project process</a:t>
                </a:r>
                <a:endParaRPr lang="zh-CN" altLang="en-US" sz="2000" dirty="0">
                  <a:latin typeface="Aharoni" pitchFamily="2" charset="-79"/>
                  <a:cs typeface="Aharoni" pitchFamily="2" charset="-79"/>
                </a:endParaRPr>
              </a:p>
            </p:txBody>
          </p:sp>
        </p:grpSp>
      </p:grpSp>
      <p:grpSp>
        <p:nvGrpSpPr>
          <p:cNvPr id="47" name="组合 46"/>
          <p:cNvGrpSpPr/>
          <p:nvPr/>
        </p:nvGrpSpPr>
        <p:grpSpPr>
          <a:xfrm>
            <a:off x="4840870" y="3243597"/>
            <a:ext cx="4185143" cy="830997"/>
            <a:chOff x="3648447" y="2795249"/>
            <a:chExt cx="4185143" cy="830997"/>
          </a:xfrm>
        </p:grpSpPr>
        <p:sp>
          <p:nvSpPr>
            <p:cNvPr id="3" name="Text Placeholder 3"/>
            <p:cNvSpPr txBox="1"/>
            <p:nvPr/>
          </p:nvSpPr>
          <p:spPr>
            <a:xfrm>
              <a:off x="3648447" y="2795249"/>
              <a:ext cx="692497" cy="8309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5400" dirty="0">
                  <a:solidFill>
                    <a:srgbClr val="F47264"/>
                  </a:solidFill>
                  <a:latin typeface="Arial" pitchFamily="34" charset="0"/>
                  <a:cs typeface="Arial" pitchFamily="34" charset="0"/>
                </a:rPr>
                <a:t>Ⅱ</a:t>
              </a:r>
              <a:endParaRPr kumimoji="0" lang="en-US" sz="5400" b="1" i="0" u="none" strike="noStrike" kern="1200" cap="none" spc="0" normalizeH="0" baseline="0" noProof="0" dirty="0" smtClean="0">
                <a:ln>
                  <a:noFill/>
                </a:ln>
                <a:solidFill>
                  <a:srgbClr val="F47264"/>
                </a:solidFill>
                <a:effectLst/>
                <a:uLnTx/>
                <a:uFillTx/>
                <a:latin typeface="Arial" pitchFamily="34" charset="0"/>
                <a:cs typeface="Arial" pitchFamily="34" charset="0"/>
              </a:endParaRPr>
            </a:p>
          </p:txBody>
        </p:sp>
        <p:grpSp>
          <p:nvGrpSpPr>
            <p:cNvPr id="36" name="组合 35"/>
            <p:cNvGrpSpPr/>
            <p:nvPr/>
          </p:nvGrpSpPr>
          <p:grpSpPr>
            <a:xfrm>
              <a:off x="4379416" y="2814671"/>
              <a:ext cx="3454174" cy="754053"/>
              <a:chOff x="2948385" y="1921931"/>
              <a:chExt cx="3454174" cy="754053"/>
            </a:xfrm>
          </p:grpSpPr>
          <p:sp>
            <p:nvSpPr>
              <p:cNvPr id="37" name="文本框 36"/>
              <p:cNvSpPr txBox="1"/>
              <p:nvPr/>
            </p:nvSpPr>
            <p:spPr>
              <a:xfrm>
                <a:off x="2948385" y="2214319"/>
                <a:ext cx="1780379" cy="461665"/>
              </a:xfrm>
              <a:prstGeom prst="rect">
                <a:avLst/>
              </a:prstGeom>
              <a:noFill/>
            </p:spPr>
            <p:txBody>
              <a:bodyPr wrap="square" rtlCol="0">
                <a:spAutoFit/>
              </a:bodyPr>
              <a:lstStyle/>
              <a:p>
                <a:pPr algn="dist"/>
                <a:r>
                  <a:rPr lang="zh-CN" altLang="en-US" sz="2400" dirty="0" smtClean="0">
                    <a:solidFill>
                      <a:schemeClr val="bg1"/>
                    </a:solidFill>
                    <a:latin typeface="微软雅黑" pitchFamily="34" charset="-122"/>
                    <a:ea typeface="微软雅黑" pitchFamily="34" charset="-122"/>
                  </a:rPr>
                  <a:t>成果展示</a:t>
                </a:r>
                <a:endParaRPr lang="zh-CN" altLang="en-US" sz="2400" dirty="0">
                  <a:solidFill>
                    <a:schemeClr val="bg1"/>
                  </a:solidFill>
                  <a:latin typeface="微软雅黑" pitchFamily="34" charset="-122"/>
                  <a:ea typeface="微软雅黑" pitchFamily="34" charset="-122"/>
                </a:endParaRPr>
              </a:p>
            </p:txBody>
          </p:sp>
          <p:sp>
            <p:nvSpPr>
              <p:cNvPr id="38" name="文本框 37"/>
              <p:cNvSpPr txBox="1"/>
              <p:nvPr/>
            </p:nvSpPr>
            <p:spPr>
              <a:xfrm>
                <a:off x="2948451" y="1921931"/>
                <a:ext cx="3454108" cy="400110"/>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2000" dirty="0" smtClean="0">
                    <a:latin typeface="Aharoni" pitchFamily="2" charset="-79"/>
                    <a:cs typeface="Aharoni" pitchFamily="2" charset="-79"/>
                  </a:rPr>
                  <a:t>Achievement exhibition</a:t>
                </a:r>
                <a:endParaRPr lang="zh-CN" altLang="en-US" sz="2000" dirty="0">
                  <a:latin typeface="Aharoni" pitchFamily="2" charset="-79"/>
                  <a:cs typeface="Aharoni" pitchFamily="2" charset="-79"/>
                </a:endParaRPr>
              </a:p>
            </p:txBody>
          </p:sp>
        </p:grpSp>
      </p:grpSp>
      <p:grpSp>
        <p:nvGrpSpPr>
          <p:cNvPr id="48" name="组合 47"/>
          <p:cNvGrpSpPr/>
          <p:nvPr/>
        </p:nvGrpSpPr>
        <p:grpSpPr>
          <a:xfrm>
            <a:off x="7572682" y="4309700"/>
            <a:ext cx="3825284" cy="830997"/>
            <a:chOff x="5235691" y="3606824"/>
            <a:chExt cx="3825284" cy="830997"/>
          </a:xfrm>
        </p:grpSpPr>
        <p:sp>
          <p:nvSpPr>
            <p:cNvPr id="4" name="Text Placeholder 3"/>
            <p:cNvSpPr txBox="1"/>
            <p:nvPr/>
          </p:nvSpPr>
          <p:spPr>
            <a:xfrm>
              <a:off x="5235691" y="3606824"/>
              <a:ext cx="692497" cy="8309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5400" dirty="0">
                  <a:solidFill>
                    <a:srgbClr val="29B9A6"/>
                  </a:solidFill>
                  <a:latin typeface="Arial" pitchFamily="34" charset="0"/>
                  <a:cs typeface="Arial" pitchFamily="34" charset="0"/>
                </a:rPr>
                <a:t>Ⅲ</a:t>
              </a:r>
              <a:endParaRPr kumimoji="0" lang="en-US" sz="5400" b="1" i="0" u="none" strike="noStrike" kern="1200" cap="none" spc="0" normalizeH="0" baseline="0" noProof="0" dirty="0" smtClean="0">
                <a:ln>
                  <a:noFill/>
                </a:ln>
                <a:solidFill>
                  <a:srgbClr val="29B9A6"/>
                </a:solidFill>
                <a:effectLst/>
                <a:uLnTx/>
                <a:uFillTx/>
                <a:latin typeface="Arial" pitchFamily="34" charset="0"/>
                <a:cs typeface="Arial" pitchFamily="34" charset="0"/>
              </a:endParaRPr>
            </a:p>
          </p:txBody>
        </p:sp>
        <p:grpSp>
          <p:nvGrpSpPr>
            <p:cNvPr id="39" name="组合 38"/>
            <p:cNvGrpSpPr/>
            <p:nvPr/>
          </p:nvGrpSpPr>
          <p:grpSpPr>
            <a:xfrm>
              <a:off x="5966660" y="3626246"/>
              <a:ext cx="3094315" cy="754053"/>
              <a:chOff x="2948384" y="1921931"/>
              <a:chExt cx="3094315" cy="754053"/>
            </a:xfrm>
          </p:grpSpPr>
          <p:sp>
            <p:nvSpPr>
              <p:cNvPr id="40" name="文本框 39"/>
              <p:cNvSpPr txBox="1"/>
              <p:nvPr/>
            </p:nvSpPr>
            <p:spPr>
              <a:xfrm>
                <a:off x="2948384" y="2214319"/>
                <a:ext cx="2801883" cy="461665"/>
              </a:xfrm>
              <a:prstGeom prst="rect">
                <a:avLst/>
              </a:prstGeom>
              <a:noFill/>
            </p:spPr>
            <p:txBody>
              <a:bodyPr wrap="square" rtlCol="0">
                <a:spAutoFit/>
              </a:bodyPr>
              <a:lstStyle/>
              <a:p>
                <a:pPr algn="dist"/>
                <a:r>
                  <a:rPr lang="zh-CN" altLang="en-US" sz="2400" dirty="0" smtClean="0">
                    <a:solidFill>
                      <a:schemeClr val="bg1"/>
                    </a:solidFill>
                    <a:latin typeface="微软雅黑" pitchFamily="34" charset="-122"/>
                    <a:ea typeface="微软雅黑" pitchFamily="34" charset="-122"/>
                  </a:rPr>
                  <a:t>总结及后期计划</a:t>
                </a:r>
                <a:endParaRPr lang="zh-CN" altLang="en-US" sz="2400" dirty="0">
                  <a:solidFill>
                    <a:schemeClr val="bg1"/>
                  </a:solidFill>
                  <a:latin typeface="微软雅黑" pitchFamily="34" charset="-122"/>
                  <a:ea typeface="微软雅黑" pitchFamily="34" charset="-122"/>
                </a:endParaRPr>
              </a:p>
            </p:txBody>
          </p:sp>
          <p:sp>
            <p:nvSpPr>
              <p:cNvPr id="41" name="文本框 40"/>
              <p:cNvSpPr txBox="1"/>
              <p:nvPr/>
            </p:nvSpPr>
            <p:spPr>
              <a:xfrm>
                <a:off x="2948451" y="1921931"/>
                <a:ext cx="3094248" cy="400110"/>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2000" dirty="0" smtClean="0">
                    <a:latin typeface="Aharoni" pitchFamily="2" charset="-79"/>
                    <a:cs typeface="Aharoni" pitchFamily="2" charset="-79"/>
                  </a:rPr>
                  <a:t>Summary &amp; plan</a:t>
                </a:r>
                <a:endParaRPr lang="zh-CN" altLang="en-US" sz="2000" dirty="0">
                  <a:latin typeface="Aharoni" pitchFamily="2" charset="-79"/>
                  <a:cs typeface="Aharoni" pitchFamily="2" charset="-79"/>
                </a:endParaRPr>
              </a:p>
            </p:txBody>
          </p:sp>
        </p:grpSp>
      </p:grpSp>
      <p:cxnSp>
        <p:nvCxnSpPr>
          <p:cNvPr id="106" name="Straight Connector 13"/>
          <p:cNvCxnSpPr/>
          <p:nvPr/>
        </p:nvCxnSpPr>
        <p:spPr>
          <a:xfrm>
            <a:off x="3286533" y="2994201"/>
            <a:ext cx="0" cy="4394743"/>
          </a:xfrm>
          <a:prstGeom prst="line">
            <a:avLst/>
          </a:prstGeom>
          <a:ln w="19050" cap="sq">
            <a:solidFill>
              <a:srgbClr val="F8D35E"/>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108" name="Straight Connector 13"/>
          <p:cNvCxnSpPr/>
          <p:nvPr/>
        </p:nvCxnSpPr>
        <p:spPr>
          <a:xfrm>
            <a:off x="6204756" y="4186146"/>
            <a:ext cx="0" cy="3512514"/>
          </a:xfrm>
          <a:prstGeom prst="line">
            <a:avLst/>
          </a:prstGeom>
          <a:ln w="1905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112" name="Straight Connector 13"/>
          <p:cNvCxnSpPr/>
          <p:nvPr/>
        </p:nvCxnSpPr>
        <p:spPr>
          <a:xfrm>
            <a:off x="9200594" y="5466070"/>
            <a:ext cx="0" cy="2783859"/>
          </a:xfrm>
          <a:prstGeom prst="line">
            <a:avLst/>
          </a:prstGeom>
          <a:ln w="19050" cap="sq">
            <a:solidFill>
              <a:srgbClr val="29B9A6"/>
            </a:solidFill>
            <a:prstDash val="solid"/>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fill="hold"/>
                                        <p:tgtEl>
                                          <p:spTgt spid="108"/>
                                        </p:tgtEl>
                                        <p:attrNameLst>
                                          <p:attrName>ppt_x</p:attrName>
                                        </p:attrNameLst>
                                      </p:cBhvr>
                                      <p:tavLst>
                                        <p:tav tm="0">
                                          <p:val>
                                            <p:strVal val="#ppt_x"/>
                                          </p:val>
                                        </p:tav>
                                        <p:tav tm="100000">
                                          <p:val>
                                            <p:strVal val="#ppt_x"/>
                                          </p:val>
                                        </p:tav>
                                      </p:tavLst>
                                    </p:anim>
                                    <p:anim calcmode="lin" valueType="num">
                                      <p:cBhvr additive="base">
                                        <p:cTn id="16" dur="500" fill="hold"/>
                                        <p:tgtEl>
                                          <p:spTgt spid="10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500" fill="hold"/>
                                        <p:tgtEl>
                                          <p:spTgt spid="112"/>
                                        </p:tgtEl>
                                        <p:attrNameLst>
                                          <p:attrName>ppt_x</p:attrName>
                                        </p:attrNameLst>
                                      </p:cBhvr>
                                      <p:tavLst>
                                        <p:tav tm="0">
                                          <p:val>
                                            <p:strVal val="#ppt_x"/>
                                          </p:val>
                                        </p:tav>
                                        <p:tav tm="100000">
                                          <p:val>
                                            <p:strVal val="#ppt_x"/>
                                          </p:val>
                                        </p:tav>
                                      </p:tavLst>
                                    </p:anim>
                                    <p:anim calcmode="lin" valueType="num">
                                      <p:cBhvr additive="base">
                                        <p:cTn id="24" dur="500" fill="hold"/>
                                        <p:tgtEl>
                                          <p:spTgt spid="1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25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6339665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644488" y="508609"/>
            <a:ext cx="3103414" cy="677108"/>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en-US" altLang="zh-CN" sz="4400" dirty="0">
                <a:solidFill>
                  <a:schemeClr val="bg1"/>
                </a:solidFill>
                <a:latin typeface="Arial" pitchFamily="34" charset="0"/>
                <a:cs typeface="Arial" pitchFamily="34" charset="0"/>
              </a:rPr>
              <a:t>CONTENTS</a:t>
            </a:r>
            <a:endParaRPr lang="zh-CN" altLang="en-US" sz="4400" dirty="0">
              <a:solidFill>
                <a:schemeClr val="bg1"/>
              </a:solidFill>
              <a:latin typeface="Arial" pitchFamily="34" charset="0"/>
              <a:cs typeface="Arial" pitchFamily="34" charset="0"/>
            </a:endParaRPr>
          </a:p>
        </p:txBody>
      </p:sp>
      <p:cxnSp>
        <p:nvCxnSpPr>
          <p:cNvPr id="30" name="直接连接符 29"/>
          <p:cNvCxnSpPr/>
          <p:nvPr/>
        </p:nvCxnSpPr>
        <p:spPr>
          <a:xfrm>
            <a:off x="3669596" y="1185717"/>
            <a:ext cx="5053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3"/>
          <p:cNvSpPr txBox="1"/>
          <p:nvPr/>
        </p:nvSpPr>
        <p:spPr>
          <a:xfrm>
            <a:off x="2460244" y="2183370"/>
            <a:ext cx="1474763"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kumimoji="0" lang="en-US" altLang="zh-CN" sz="11500" b="1" i="0" u="none" strike="noStrike" kern="1200" cap="none" spc="0" normalizeH="0" baseline="0" noProof="0" dirty="0" smtClean="0">
                <a:ln>
                  <a:noFill/>
                </a:ln>
                <a:solidFill>
                  <a:srgbClr val="29B9A6"/>
                </a:solidFill>
                <a:effectLst/>
                <a:uLnTx/>
                <a:uFillTx/>
                <a:latin typeface="Arial" pitchFamily="34" charset="0"/>
                <a:cs typeface="Arial" pitchFamily="34" charset="0"/>
              </a:rPr>
              <a:t>Ⅲ</a:t>
            </a:r>
            <a:endParaRPr kumimoji="0" lang="en-US" sz="11500" b="1" i="0" u="none" strike="noStrike" kern="1200" cap="none" spc="0" normalizeH="0" baseline="0" noProof="0" dirty="0" smtClean="0">
              <a:ln>
                <a:noFill/>
              </a:ln>
              <a:solidFill>
                <a:srgbClr val="29B9A6"/>
              </a:solidFill>
              <a:effectLst/>
              <a:uLnTx/>
              <a:uFillTx/>
              <a:latin typeface="Arial" pitchFamily="34" charset="0"/>
              <a:cs typeface="Arial" pitchFamily="34" charset="0"/>
            </a:endParaRPr>
          </a:p>
        </p:txBody>
      </p:sp>
      <p:sp>
        <p:nvSpPr>
          <p:cNvPr id="49" name="文本框 48"/>
          <p:cNvSpPr txBox="1"/>
          <p:nvPr/>
        </p:nvSpPr>
        <p:spPr>
          <a:xfrm>
            <a:off x="3960811" y="2976522"/>
            <a:ext cx="3887789" cy="707886"/>
          </a:xfrm>
          <a:prstGeom prst="rect">
            <a:avLst/>
          </a:prstGeom>
          <a:noFill/>
        </p:spPr>
        <p:txBody>
          <a:bodyPr wrap="square" rtlCol="0">
            <a:spAutoFit/>
          </a:bodyPr>
          <a:lstStyle/>
          <a:p>
            <a:pPr algn="dist"/>
            <a:r>
              <a:rPr lang="zh-CN" altLang="en-US" sz="4000" b="1" dirty="0" smtClean="0">
                <a:solidFill>
                  <a:schemeClr val="bg1"/>
                </a:solidFill>
                <a:latin typeface="微软雅黑" pitchFamily="34" charset="-122"/>
                <a:ea typeface="微软雅黑" pitchFamily="34" charset="-122"/>
              </a:rPr>
              <a:t>总结及后期计划</a:t>
            </a:r>
            <a:endParaRPr lang="zh-CN" altLang="en-US" sz="4000" b="1" dirty="0">
              <a:solidFill>
                <a:schemeClr val="bg1"/>
              </a:solidFill>
              <a:latin typeface="微软雅黑" pitchFamily="34" charset="-122"/>
              <a:ea typeface="微软雅黑" pitchFamily="34" charset="-122"/>
            </a:endParaRPr>
          </a:p>
        </p:txBody>
      </p:sp>
      <p:sp>
        <p:nvSpPr>
          <p:cNvPr id="50" name="文本框 49"/>
          <p:cNvSpPr txBox="1"/>
          <p:nvPr/>
        </p:nvSpPr>
        <p:spPr>
          <a:xfrm>
            <a:off x="3960810" y="2483453"/>
            <a:ext cx="4017505" cy="646331"/>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3600" dirty="0" smtClean="0">
                <a:latin typeface="Aharoni" pitchFamily="2" charset="-79"/>
                <a:cs typeface="Aharoni" pitchFamily="2" charset="-79"/>
              </a:rPr>
              <a:t>Summary &amp; plan</a:t>
            </a:r>
            <a:endParaRPr lang="zh-CN" altLang="en-US" sz="3600" dirty="0">
              <a:latin typeface="Aharoni" pitchFamily="2" charset="-79"/>
              <a:cs typeface="Aharoni" pitchFamily="2" charset="-79"/>
            </a:endParaRPr>
          </a:p>
        </p:txBody>
      </p:sp>
      <p:grpSp>
        <p:nvGrpSpPr>
          <p:cNvPr id="59" name="组合 58"/>
          <p:cNvGrpSpPr/>
          <p:nvPr/>
        </p:nvGrpSpPr>
        <p:grpSpPr>
          <a:xfrm rot="11891394">
            <a:off x="7883799" y="2295897"/>
            <a:ext cx="3097450" cy="2152130"/>
            <a:chOff x="912737" y="565770"/>
            <a:chExt cx="3097450" cy="2152130"/>
          </a:xfrm>
        </p:grpSpPr>
        <p:sp>
          <p:nvSpPr>
            <p:cNvPr id="60" name="等腰三角形 59"/>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1" name="等腰三角形 60"/>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2" name="等腰三角形 61"/>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3" name="等腰三角形 62"/>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4" name="等腰三角形 6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5" name="椭圆 64"/>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rot="8977127">
              <a:off x="3563479" y="1987179"/>
              <a:ext cx="446708" cy="334617"/>
              <a:chOff x="2822785" y="1265179"/>
              <a:chExt cx="930073" cy="696693"/>
            </a:xfrm>
          </p:grpSpPr>
          <p:sp>
            <p:nvSpPr>
              <p:cNvPr id="69" name="等腰三角形 68"/>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70" name="等腰三角形 69"/>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cxnSp>
        <p:nvCxnSpPr>
          <p:cNvPr id="71" name="Straight Connector 13"/>
          <p:cNvCxnSpPr/>
          <p:nvPr/>
        </p:nvCxnSpPr>
        <p:spPr>
          <a:xfrm flipH="1">
            <a:off x="0" y="4110074"/>
            <a:ext cx="6331945" cy="0"/>
          </a:xfrm>
          <a:prstGeom prst="line">
            <a:avLst/>
          </a:prstGeom>
          <a:ln w="19050" cap="sq">
            <a:solidFill>
              <a:srgbClr val="29B9A6"/>
            </a:solidFill>
            <a:prstDash val="solid"/>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4"/>
          <p:cNvGrpSpPr/>
          <p:nvPr/>
        </p:nvGrpSpPr>
        <p:grpSpPr>
          <a:xfrm>
            <a:off x="880582" y="2329186"/>
            <a:ext cx="5755259" cy="2863869"/>
            <a:chOff x="538789" y="1131575"/>
            <a:chExt cx="5819028" cy="2895599"/>
          </a:xfrm>
          <a:solidFill>
            <a:schemeClr val="bg1">
              <a:lumMod val="85000"/>
            </a:schemeClr>
          </a:solidFill>
        </p:grpSpPr>
        <p:grpSp>
          <p:nvGrpSpPr>
            <p:cNvPr id="3" name="Group 341"/>
            <p:cNvGrpSpPr/>
            <p:nvPr/>
          </p:nvGrpSpPr>
          <p:grpSpPr>
            <a:xfrm>
              <a:off x="2984512" y="2355982"/>
              <a:ext cx="1110006" cy="1241414"/>
              <a:chOff x="4097338" y="2217738"/>
              <a:chExt cx="1139825" cy="1274763"/>
            </a:xfrm>
            <a:grpFill/>
          </p:grpSpPr>
          <p:sp>
            <p:nvSpPr>
              <p:cNvPr id="174" name="Freeform 5"/>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75" name="Freeform 6"/>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9525">
                <a:noFill/>
                <a:round/>
              </a:ln>
            </p:spPr>
            <p:txBody>
              <a:bodyPr vert="horz" wrap="square" lIns="91440" tIns="45720" rIns="91440" bIns="45720" numCol="1" anchor="t" anchorCtr="0" compatLnSpc="1"/>
              <a:lstStyle/>
              <a:p>
                <a:endParaRPr lang="en-US" dirty="0"/>
              </a:p>
            </p:txBody>
          </p:sp>
        </p:grpSp>
        <p:grpSp>
          <p:nvGrpSpPr>
            <p:cNvPr id="4" name="Group 274"/>
            <p:cNvGrpSpPr/>
            <p:nvPr/>
          </p:nvGrpSpPr>
          <p:grpSpPr>
            <a:xfrm>
              <a:off x="1945621" y="2801220"/>
              <a:ext cx="759070" cy="1225954"/>
              <a:chOff x="3030538" y="2674938"/>
              <a:chExt cx="779463" cy="1258888"/>
            </a:xfrm>
            <a:grpFill/>
          </p:grpSpPr>
          <p:sp>
            <p:nvSpPr>
              <p:cNvPr id="172" name="Freeform 22"/>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73" name="Freeform 23"/>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9525">
                <a:noFill/>
                <a:round/>
              </a:ln>
            </p:spPr>
            <p:txBody>
              <a:bodyPr vert="horz" wrap="square" lIns="91440" tIns="45720" rIns="91440" bIns="45720" numCol="1" anchor="t" anchorCtr="0" compatLnSpc="1"/>
              <a:lstStyle/>
              <a:p>
                <a:endParaRPr lang="en-US" dirty="0"/>
              </a:p>
            </p:txBody>
          </p:sp>
        </p:grpSp>
        <p:grpSp>
          <p:nvGrpSpPr>
            <p:cNvPr id="5" name="Group 277"/>
            <p:cNvGrpSpPr/>
            <p:nvPr/>
          </p:nvGrpSpPr>
          <p:grpSpPr>
            <a:xfrm>
              <a:off x="538789" y="1131575"/>
              <a:ext cx="2523022" cy="1757766"/>
              <a:chOff x="1585913" y="960438"/>
              <a:chExt cx="2590800" cy="1804987"/>
            </a:xfrm>
            <a:grpFill/>
          </p:grpSpPr>
          <p:sp>
            <p:nvSpPr>
              <p:cNvPr id="109" name="Freeform 21"/>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0" name="Freeform 39"/>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9525">
                <a:noFill/>
                <a:round/>
              </a:ln>
            </p:spPr>
            <p:txBody>
              <a:bodyPr vert="horz" wrap="square" lIns="91440" tIns="45720" rIns="91440" bIns="45720" numCol="1" anchor="t" anchorCtr="0" compatLnSpc="1"/>
              <a:lstStyle/>
              <a:p>
                <a:endParaRPr lang="en-US" dirty="0"/>
              </a:p>
            </p:txBody>
          </p:sp>
          <p:sp>
            <p:nvSpPr>
              <p:cNvPr id="111" name="Freeform 40"/>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2" name="Freeform 41"/>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9525">
                <a:noFill/>
                <a:round/>
              </a:ln>
            </p:spPr>
            <p:txBody>
              <a:bodyPr vert="horz" wrap="square" lIns="91440" tIns="45720" rIns="91440" bIns="45720" numCol="1" anchor="t" anchorCtr="0" compatLnSpc="1"/>
              <a:lstStyle/>
              <a:p>
                <a:endParaRPr lang="en-US" dirty="0"/>
              </a:p>
            </p:txBody>
          </p:sp>
          <p:sp>
            <p:nvSpPr>
              <p:cNvPr id="113" name="Freeform 42"/>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9525">
                <a:noFill/>
                <a:round/>
              </a:ln>
            </p:spPr>
            <p:txBody>
              <a:bodyPr vert="horz" wrap="square" lIns="91440" tIns="45720" rIns="91440" bIns="45720" numCol="1" anchor="t" anchorCtr="0" compatLnSpc="1"/>
              <a:lstStyle/>
              <a:p>
                <a:endParaRPr lang="en-US" dirty="0"/>
              </a:p>
            </p:txBody>
          </p:sp>
          <p:sp>
            <p:nvSpPr>
              <p:cNvPr id="114" name="Freeform 43"/>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5" name="Freeform 44"/>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9525">
                <a:noFill/>
                <a:round/>
              </a:ln>
            </p:spPr>
            <p:txBody>
              <a:bodyPr vert="horz" wrap="square" lIns="91440" tIns="45720" rIns="91440" bIns="45720" numCol="1" anchor="t" anchorCtr="0" compatLnSpc="1"/>
              <a:lstStyle/>
              <a:p>
                <a:endParaRPr lang="en-US" dirty="0"/>
              </a:p>
            </p:txBody>
          </p:sp>
          <p:sp>
            <p:nvSpPr>
              <p:cNvPr id="116" name="Freeform 45"/>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7" name="Freeform 46"/>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8" name="Freeform 47"/>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9525">
                <a:noFill/>
                <a:round/>
              </a:ln>
            </p:spPr>
            <p:txBody>
              <a:bodyPr vert="horz" wrap="square" lIns="91440" tIns="45720" rIns="91440" bIns="45720" numCol="1" anchor="t" anchorCtr="0" compatLnSpc="1"/>
              <a:lstStyle/>
              <a:p>
                <a:endParaRPr lang="en-US" dirty="0"/>
              </a:p>
            </p:txBody>
          </p:sp>
          <p:sp>
            <p:nvSpPr>
              <p:cNvPr id="119" name="Freeform 48"/>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0" name="Freeform 49"/>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9525">
                <a:noFill/>
                <a:round/>
              </a:ln>
            </p:spPr>
            <p:txBody>
              <a:bodyPr vert="horz" wrap="square" lIns="91440" tIns="45720" rIns="91440" bIns="45720" numCol="1" anchor="t" anchorCtr="0" compatLnSpc="1"/>
              <a:lstStyle/>
              <a:p>
                <a:endParaRPr lang="en-US" dirty="0"/>
              </a:p>
            </p:txBody>
          </p:sp>
          <p:sp>
            <p:nvSpPr>
              <p:cNvPr id="121" name="Freeform 50"/>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9525">
                <a:noFill/>
                <a:round/>
              </a:ln>
            </p:spPr>
            <p:txBody>
              <a:bodyPr vert="horz" wrap="square" lIns="91440" tIns="45720" rIns="91440" bIns="45720" numCol="1" anchor="t" anchorCtr="0" compatLnSpc="1"/>
              <a:lstStyle/>
              <a:p>
                <a:endParaRPr lang="en-US" dirty="0"/>
              </a:p>
            </p:txBody>
          </p:sp>
          <p:sp>
            <p:nvSpPr>
              <p:cNvPr id="122" name="Freeform 51"/>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9525">
                <a:noFill/>
                <a:round/>
              </a:ln>
            </p:spPr>
            <p:txBody>
              <a:bodyPr vert="horz" wrap="square" lIns="91440" tIns="45720" rIns="91440" bIns="45720" numCol="1" anchor="t" anchorCtr="0" compatLnSpc="1"/>
              <a:lstStyle/>
              <a:p>
                <a:endParaRPr lang="en-US" dirty="0"/>
              </a:p>
            </p:txBody>
          </p:sp>
          <p:sp>
            <p:nvSpPr>
              <p:cNvPr id="123" name="Freeform 52"/>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4" name="Freeform 53"/>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5" name="Freeform 54"/>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6" name="Freeform 55"/>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7" name="Freeform 56"/>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8" name="Freeform 57"/>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29" name="Freeform 58"/>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0" name="Freeform 59"/>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1" name="Freeform 60"/>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2" name="Freeform 61"/>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9525">
                <a:noFill/>
                <a:round/>
              </a:ln>
            </p:spPr>
            <p:txBody>
              <a:bodyPr vert="horz" wrap="square" lIns="91440" tIns="45720" rIns="91440" bIns="45720" numCol="1" anchor="t" anchorCtr="0" compatLnSpc="1"/>
              <a:lstStyle/>
              <a:p>
                <a:endParaRPr lang="en-US" dirty="0"/>
              </a:p>
            </p:txBody>
          </p:sp>
          <p:sp>
            <p:nvSpPr>
              <p:cNvPr id="133" name="Freeform 62"/>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4" name="Freeform 63"/>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5" name="Freeform 64"/>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9525">
                <a:noFill/>
                <a:round/>
              </a:ln>
            </p:spPr>
            <p:txBody>
              <a:bodyPr vert="horz" wrap="square" lIns="91440" tIns="45720" rIns="91440" bIns="45720" numCol="1" anchor="t" anchorCtr="0" compatLnSpc="1"/>
              <a:lstStyle/>
              <a:p>
                <a:endParaRPr lang="en-US" dirty="0"/>
              </a:p>
            </p:txBody>
          </p:sp>
          <p:sp>
            <p:nvSpPr>
              <p:cNvPr id="136" name="Freeform 65"/>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7" name="Freeform 66"/>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8" name="Freeform 67"/>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9" name="Freeform 68"/>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0" name="Freeform 69"/>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1" name="Freeform 70"/>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2" name="Freeform 71"/>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9525">
                <a:noFill/>
                <a:round/>
              </a:ln>
            </p:spPr>
            <p:txBody>
              <a:bodyPr vert="horz" wrap="square" lIns="91440" tIns="45720" rIns="91440" bIns="45720" numCol="1" anchor="t" anchorCtr="0" compatLnSpc="1"/>
              <a:lstStyle/>
              <a:p>
                <a:endParaRPr lang="en-US" dirty="0"/>
              </a:p>
            </p:txBody>
          </p:sp>
          <p:sp>
            <p:nvSpPr>
              <p:cNvPr id="143" name="Freeform 72"/>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4" name="Freeform 73"/>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5" name="Freeform 74"/>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6" name="Freeform 75"/>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7" name="Freeform 76"/>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8" name="Freeform 77"/>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9" name="Freeform 78"/>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0" name="Freeform 79"/>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1" name="Freeform 80"/>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2" name="Freeform 81"/>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3" name="Freeform 82"/>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4" name="Freeform 83"/>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5" name="Freeform 84"/>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6" name="Freeform 85"/>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7" name="Freeform 86"/>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8" name="Freeform 87"/>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59" name="Freeform 88"/>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9525">
                <a:noFill/>
                <a:round/>
              </a:ln>
            </p:spPr>
            <p:txBody>
              <a:bodyPr vert="horz" wrap="square" lIns="91440" tIns="45720" rIns="91440" bIns="45720" numCol="1" anchor="t" anchorCtr="0" compatLnSpc="1"/>
              <a:lstStyle/>
              <a:p>
                <a:endParaRPr lang="en-US" dirty="0"/>
              </a:p>
            </p:txBody>
          </p:sp>
          <p:sp>
            <p:nvSpPr>
              <p:cNvPr id="160" name="Freeform 89"/>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9525">
                <a:noFill/>
                <a:round/>
              </a:ln>
            </p:spPr>
            <p:txBody>
              <a:bodyPr vert="horz" wrap="square" lIns="91440" tIns="45720" rIns="91440" bIns="45720" numCol="1" anchor="t" anchorCtr="0" compatLnSpc="1"/>
              <a:lstStyle/>
              <a:p>
                <a:endParaRPr lang="en-US" dirty="0"/>
              </a:p>
            </p:txBody>
          </p:sp>
          <p:sp>
            <p:nvSpPr>
              <p:cNvPr id="161" name="Freeform 90"/>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2" name="Freeform 91"/>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3" name="Freeform 92"/>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9525">
                <a:noFill/>
                <a:round/>
              </a:ln>
            </p:spPr>
            <p:txBody>
              <a:bodyPr vert="horz" wrap="square" lIns="91440" tIns="45720" rIns="91440" bIns="45720" numCol="1" anchor="t" anchorCtr="0" compatLnSpc="1"/>
              <a:lstStyle/>
              <a:p>
                <a:endParaRPr lang="en-US" dirty="0"/>
              </a:p>
            </p:txBody>
          </p:sp>
          <p:sp>
            <p:nvSpPr>
              <p:cNvPr id="164" name="Freeform 93"/>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5" name="Freeform 94"/>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9525">
                <a:noFill/>
                <a:round/>
              </a:ln>
            </p:spPr>
            <p:txBody>
              <a:bodyPr vert="horz" wrap="square" lIns="91440" tIns="45720" rIns="91440" bIns="45720" numCol="1" anchor="t" anchorCtr="0" compatLnSpc="1"/>
              <a:lstStyle/>
              <a:p>
                <a:endParaRPr lang="en-US" dirty="0"/>
              </a:p>
            </p:txBody>
          </p:sp>
          <p:sp>
            <p:nvSpPr>
              <p:cNvPr id="166" name="Freeform 95"/>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7" name="Freeform 96"/>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8" name="Freeform 97"/>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9" name="Freeform 98"/>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70" name="Freeform 99"/>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71" name="Freeform 100"/>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9525">
                <a:noFill/>
                <a:round/>
              </a:ln>
            </p:spPr>
            <p:txBody>
              <a:bodyPr vert="horz" wrap="square" lIns="91440" tIns="45720" rIns="91440" bIns="45720" numCol="1" anchor="t" anchorCtr="0" compatLnSpc="1"/>
              <a:lstStyle/>
              <a:p>
                <a:endParaRPr lang="en-US" dirty="0"/>
              </a:p>
            </p:txBody>
          </p:sp>
        </p:grpSp>
        <p:grpSp>
          <p:nvGrpSpPr>
            <p:cNvPr id="6" name="Group 345"/>
            <p:cNvGrpSpPr/>
            <p:nvPr/>
          </p:nvGrpSpPr>
          <p:grpSpPr>
            <a:xfrm>
              <a:off x="3103551" y="1256797"/>
              <a:ext cx="669405" cy="1125467"/>
              <a:chOff x="4219575" y="1089025"/>
              <a:chExt cx="687388" cy="1155701"/>
            </a:xfrm>
            <a:grpFill/>
          </p:grpSpPr>
          <p:sp>
            <p:nvSpPr>
              <p:cNvPr id="94" name="Freeform 36"/>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ln>
            </p:spPr>
            <p:txBody>
              <a:bodyPr vert="horz" wrap="square" lIns="91440" tIns="45720" rIns="91440" bIns="45720" numCol="1" anchor="t" anchorCtr="0" compatLnSpc="1"/>
              <a:lstStyle/>
              <a:p>
                <a:endParaRPr lang="en-US" dirty="0"/>
              </a:p>
            </p:txBody>
          </p:sp>
          <p:grpSp>
            <p:nvGrpSpPr>
              <p:cNvPr id="95" name="Group 343"/>
              <p:cNvGrpSpPr/>
              <p:nvPr/>
            </p:nvGrpSpPr>
            <p:grpSpPr>
              <a:xfrm>
                <a:off x="4219575" y="1089025"/>
                <a:ext cx="687388" cy="1155701"/>
                <a:chOff x="4219575" y="1089025"/>
                <a:chExt cx="687388" cy="1155701"/>
              </a:xfrm>
              <a:grpFill/>
            </p:grpSpPr>
            <p:sp>
              <p:nvSpPr>
                <p:cNvPr id="96" name="Freeform 24"/>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97" name="Freeform 25"/>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ln>
              </p:spPr>
              <p:txBody>
                <a:bodyPr vert="horz" wrap="square" lIns="91440" tIns="45720" rIns="91440" bIns="45720" numCol="1" anchor="t" anchorCtr="0" compatLnSpc="1"/>
                <a:lstStyle/>
                <a:p>
                  <a:endParaRPr lang="en-US" dirty="0"/>
                </a:p>
              </p:txBody>
            </p:sp>
            <p:sp>
              <p:nvSpPr>
                <p:cNvPr id="98" name="Freeform 26"/>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99" name="Freeform 27"/>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0" name="Freeform 28"/>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1" name="Freeform 29"/>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ln>
              </p:spPr>
              <p:txBody>
                <a:bodyPr vert="horz" wrap="square" lIns="91440" tIns="45720" rIns="91440" bIns="45720" numCol="1" anchor="t" anchorCtr="0" compatLnSpc="1"/>
                <a:lstStyle/>
                <a:p>
                  <a:endParaRPr lang="en-US" dirty="0"/>
                </a:p>
              </p:txBody>
            </p:sp>
            <p:sp>
              <p:nvSpPr>
                <p:cNvPr id="102" name="Freeform 31"/>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3" name="Freeform 32"/>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4" name="Freeform 33"/>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5" name="Freeform 34"/>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6" name="Freeform 35"/>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7" name="Freeform 37"/>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08" name="Freeform 38"/>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ln>
              </p:spPr>
              <p:txBody>
                <a:bodyPr vert="horz" wrap="square" lIns="91440" tIns="45720" rIns="91440" bIns="45720" numCol="1" anchor="t" anchorCtr="0" compatLnSpc="1"/>
                <a:lstStyle/>
                <a:p>
                  <a:endParaRPr lang="en-US" dirty="0"/>
                </a:p>
              </p:txBody>
            </p:sp>
          </p:grpSp>
        </p:grpSp>
        <p:grpSp>
          <p:nvGrpSpPr>
            <p:cNvPr id="7" name="Group 363"/>
            <p:cNvGrpSpPr/>
            <p:nvPr/>
          </p:nvGrpSpPr>
          <p:grpSpPr>
            <a:xfrm>
              <a:off x="5105582" y="3000650"/>
              <a:ext cx="941496" cy="822457"/>
              <a:chOff x="6275388" y="2879725"/>
              <a:chExt cx="966788" cy="844551"/>
            </a:xfrm>
            <a:grpFill/>
          </p:grpSpPr>
          <p:sp>
            <p:nvSpPr>
              <p:cNvPr id="76" name="Freeform 9"/>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9525">
                <a:noFill/>
                <a:round/>
              </a:ln>
            </p:spPr>
            <p:txBody>
              <a:bodyPr vert="horz" wrap="square" lIns="91440" tIns="45720" rIns="91440" bIns="45720" numCol="1" anchor="t" anchorCtr="0" compatLnSpc="1"/>
              <a:lstStyle/>
              <a:p>
                <a:endParaRPr lang="en-US" dirty="0"/>
              </a:p>
            </p:txBody>
          </p:sp>
          <p:grpSp>
            <p:nvGrpSpPr>
              <p:cNvPr id="77" name="Group 361"/>
              <p:cNvGrpSpPr/>
              <p:nvPr/>
            </p:nvGrpSpPr>
            <p:grpSpPr>
              <a:xfrm>
                <a:off x="6275388" y="2917825"/>
                <a:ext cx="966788" cy="806451"/>
                <a:chOff x="6275388" y="2917825"/>
                <a:chExt cx="966788" cy="806451"/>
              </a:xfrm>
              <a:grpFill/>
            </p:grpSpPr>
            <p:sp>
              <p:nvSpPr>
                <p:cNvPr id="78" name="Freeform 7"/>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79" name="Freeform 8"/>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9525">
                  <a:noFill/>
                  <a:round/>
                </a:ln>
              </p:spPr>
              <p:txBody>
                <a:bodyPr vert="horz" wrap="square" lIns="91440" tIns="45720" rIns="91440" bIns="45720" numCol="1" anchor="t" anchorCtr="0" compatLnSpc="1"/>
                <a:lstStyle/>
                <a:p>
                  <a:endParaRPr lang="en-US" dirty="0"/>
                </a:p>
              </p:txBody>
            </p:sp>
            <p:sp>
              <p:nvSpPr>
                <p:cNvPr id="80" name="Freeform 10"/>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1" name="Freeform 11"/>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2" name="Freeform 12"/>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3" name="Freeform 13"/>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4" name="Freeform 14"/>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5" name="Freeform 15"/>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9525">
                  <a:noFill/>
                  <a:round/>
                </a:ln>
              </p:spPr>
              <p:txBody>
                <a:bodyPr vert="horz" wrap="square" lIns="91440" tIns="45720" rIns="91440" bIns="45720" numCol="1" anchor="t" anchorCtr="0" compatLnSpc="1"/>
                <a:lstStyle/>
                <a:p>
                  <a:endParaRPr lang="en-US" dirty="0"/>
                </a:p>
              </p:txBody>
            </p:sp>
            <p:sp>
              <p:nvSpPr>
                <p:cNvPr id="86" name="Freeform 16"/>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9525">
                  <a:noFill/>
                  <a:round/>
                </a:ln>
              </p:spPr>
              <p:txBody>
                <a:bodyPr vert="horz" wrap="square" lIns="91440" tIns="45720" rIns="91440" bIns="45720" numCol="1" anchor="t" anchorCtr="0" compatLnSpc="1"/>
                <a:lstStyle/>
                <a:p>
                  <a:endParaRPr lang="en-US" dirty="0"/>
                </a:p>
              </p:txBody>
            </p:sp>
            <p:sp>
              <p:nvSpPr>
                <p:cNvPr id="87" name="Freeform 17"/>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88" name="Freeform 18"/>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9525">
                  <a:noFill/>
                  <a:round/>
                </a:ln>
              </p:spPr>
              <p:txBody>
                <a:bodyPr vert="horz" wrap="square" lIns="91440" tIns="45720" rIns="91440" bIns="45720" numCol="1" anchor="t" anchorCtr="0" compatLnSpc="1"/>
                <a:lstStyle/>
                <a:p>
                  <a:endParaRPr lang="en-US" dirty="0"/>
                </a:p>
              </p:txBody>
            </p:sp>
            <p:sp>
              <p:nvSpPr>
                <p:cNvPr id="89" name="Freeform 19"/>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90" name="Freeform 20"/>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9525">
                  <a:noFill/>
                  <a:round/>
                </a:ln>
              </p:spPr>
              <p:txBody>
                <a:bodyPr vert="horz" wrap="square" lIns="91440" tIns="45720" rIns="91440" bIns="45720" numCol="1" anchor="t" anchorCtr="0" compatLnSpc="1"/>
                <a:lstStyle/>
                <a:p>
                  <a:endParaRPr lang="en-US" dirty="0"/>
                </a:p>
              </p:txBody>
            </p:sp>
            <p:sp>
              <p:nvSpPr>
                <p:cNvPr id="91" name="Freeform 116"/>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92" name="Freeform 117"/>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93" name="Freeform 118"/>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9525">
                  <a:noFill/>
                  <a:round/>
                </a:ln>
              </p:spPr>
              <p:txBody>
                <a:bodyPr vert="horz" wrap="square" lIns="91440" tIns="45720" rIns="91440" bIns="45720" numCol="1" anchor="t" anchorCtr="0" compatLnSpc="1"/>
                <a:lstStyle/>
                <a:p>
                  <a:endParaRPr lang="en-US" dirty="0"/>
                </a:p>
              </p:txBody>
            </p:sp>
          </p:grpSp>
        </p:grpSp>
        <p:grpSp>
          <p:nvGrpSpPr>
            <p:cNvPr id="8" name="Group 383"/>
            <p:cNvGrpSpPr/>
            <p:nvPr/>
          </p:nvGrpSpPr>
          <p:grpSpPr>
            <a:xfrm>
              <a:off x="3584348" y="1207327"/>
              <a:ext cx="2773469" cy="1960289"/>
              <a:chOff x="4713288" y="1038225"/>
              <a:chExt cx="2847975" cy="2012950"/>
            </a:xfrm>
            <a:grpFill/>
          </p:grpSpPr>
          <p:sp>
            <p:nvSpPr>
              <p:cNvPr id="9" name="Freeform 101"/>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9525">
                <a:noFill/>
                <a:round/>
              </a:ln>
            </p:spPr>
            <p:txBody>
              <a:bodyPr vert="horz" wrap="square" lIns="91440" tIns="45720" rIns="91440" bIns="45720" numCol="1" anchor="t" anchorCtr="0" compatLnSpc="1"/>
              <a:lstStyle/>
              <a:p>
                <a:endParaRPr lang="en-US" dirty="0"/>
              </a:p>
            </p:txBody>
          </p:sp>
          <p:sp>
            <p:nvSpPr>
              <p:cNvPr id="10" name="Freeform 102"/>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1" name="Freeform 103"/>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9525">
                <a:noFill/>
                <a:round/>
              </a:ln>
            </p:spPr>
            <p:txBody>
              <a:bodyPr vert="horz" wrap="square" lIns="91440" tIns="45720" rIns="91440" bIns="45720" numCol="1" anchor="t" anchorCtr="0" compatLnSpc="1"/>
              <a:lstStyle/>
              <a:p>
                <a:endParaRPr lang="en-US" dirty="0"/>
              </a:p>
            </p:txBody>
          </p:sp>
          <p:sp>
            <p:nvSpPr>
              <p:cNvPr id="12" name="Freeform 104"/>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3" name="Freeform 105"/>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4" name="Freeform 106"/>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9525">
                <a:noFill/>
                <a:round/>
              </a:ln>
            </p:spPr>
            <p:txBody>
              <a:bodyPr vert="horz" wrap="square" lIns="91440" tIns="45720" rIns="91440" bIns="45720" numCol="1" anchor="t" anchorCtr="0" compatLnSpc="1"/>
              <a:lstStyle/>
              <a:p>
                <a:endParaRPr lang="en-US" dirty="0"/>
              </a:p>
            </p:txBody>
          </p:sp>
          <p:sp>
            <p:nvSpPr>
              <p:cNvPr id="15" name="Freeform 107"/>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6" name="Freeform 108"/>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7" name="Freeform 109"/>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8" name="Freeform 110"/>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19" name="Freeform 111"/>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0" name="Freeform 112"/>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1" name="Freeform 113"/>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2" name="Freeform 114"/>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9525">
                <a:noFill/>
                <a:round/>
              </a:ln>
            </p:spPr>
            <p:txBody>
              <a:bodyPr vert="horz" wrap="square" lIns="91440" tIns="45720" rIns="91440" bIns="45720" numCol="1" anchor="t" anchorCtr="0" compatLnSpc="1"/>
              <a:lstStyle/>
              <a:p>
                <a:endParaRPr lang="en-US" dirty="0"/>
              </a:p>
            </p:txBody>
          </p:sp>
          <p:sp>
            <p:nvSpPr>
              <p:cNvPr id="23" name="Freeform 115"/>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4" name="Freeform 119"/>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9525">
                <a:noFill/>
                <a:round/>
              </a:ln>
            </p:spPr>
            <p:txBody>
              <a:bodyPr vert="horz" wrap="square" lIns="91440" tIns="45720" rIns="91440" bIns="45720" numCol="1" anchor="t" anchorCtr="0" compatLnSpc="1"/>
              <a:lstStyle/>
              <a:p>
                <a:endParaRPr lang="en-US" dirty="0"/>
              </a:p>
            </p:txBody>
          </p:sp>
          <p:sp>
            <p:nvSpPr>
              <p:cNvPr id="25" name="Freeform 120"/>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6" name="Freeform 121"/>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7" name="Freeform 122"/>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28" name="Freeform 123"/>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9525">
                <a:noFill/>
                <a:round/>
              </a:ln>
            </p:spPr>
            <p:txBody>
              <a:bodyPr vert="horz" wrap="square" lIns="91440" tIns="45720" rIns="91440" bIns="45720" numCol="1" anchor="t" anchorCtr="0" compatLnSpc="1"/>
              <a:lstStyle/>
              <a:p>
                <a:endParaRPr lang="en-US" dirty="0"/>
              </a:p>
            </p:txBody>
          </p:sp>
          <p:sp>
            <p:nvSpPr>
              <p:cNvPr id="29" name="Freeform 124"/>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0" name="Freeform 125"/>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1" name="Freeform 126"/>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2" name="Freeform 127"/>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3" name="Freeform 128"/>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4" name="Freeform 129"/>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5" name="Freeform 130"/>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6" name="Freeform 131"/>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7" name="Freeform 132"/>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9525">
                <a:noFill/>
                <a:round/>
              </a:ln>
            </p:spPr>
            <p:txBody>
              <a:bodyPr vert="horz" wrap="square" lIns="91440" tIns="45720" rIns="91440" bIns="45720" numCol="1" anchor="t" anchorCtr="0" compatLnSpc="1"/>
              <a:lstStyle/>
              <a:p>
                <a:endParaRPr lang="en-US" dirty="0"/>
              </a:p>
            </p:txBody>
          </p:sp>
          <p:sp>
            <p:nvSpPr>
              <p:cNvPr id="38" name="Freeform 133"/>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39" name="Freeform 134"/>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40" name="Freeform 135"/>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9525">
                <a:noFill/>
                <a:round/>
              </a:ln>
            </p:spPr>
            <p:txBody>
              <a:bodyPr vert="horz" wrap="square" lIns="91440" tIns="45720" rIns="91440" bIns="45720" numCol="1" anchor="t" anchorCtr="0" compatLnSpc="1"/>
              <a:lstStyle/>
              <a:p>
                <a:endParaRPr lang="en-US" dirty="0"/>
              </a:p>
            </p:txBody>
          </p:sp>
          <p:sp>
            <p:nvSpPr>
              <p:cNvPr id="41" name="Freeform 136"/>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9525">
                <a:noFill/>
                <a:round/>
              </a:ln>
            </p:spPr>
            <p:txBody>
              <a:bodyPr vert="horz" wrap="square" lIns="91440" tIns="45720" rIns="91440" bIns="45720" numCol="1" anchor="t" anchorCtr="0" compatLnSpc="1"/>
              <a:lstStyle/>
              <a:p>
                <a:endParaRPr lang="en-US" dirty="0"/>
              </a:p>
            </p:txBody>
          </p:sp>
          <p:sp>
            <p:nvSpPr>
              <p:cNvPr id="42" name="Freeform 137"/>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43" name="Freeform 138"/>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44" name="Freeform 139"/>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45" name="Freeform 140"/>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9525">
                <a:noFill/>
                <a:round/>
              </a:ln>
            </p:spPr>
            <p:txBody>
              <a:bodyPr vert="horz" wrap="square" lIns="91440" tIns="45720" rIns="91440" bIns="45720" numCol="1" anchor="t" anchorCtr="0" compatLnSpc="1"/>
              <a:lstStyle/>
              <a:p>
                <a:endParaRPr lang="en-US" dirty="0"/>
              </a:p>
            </p:txBody>
          </p:sp>
          <p:sp>
            <p:nvSpPr>
              <p:cNvPr id="46" name="Freeform 141"/>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9525">
                <a:noFill/>
                <a:round/>
              </a:ln>
            </p:spPr>
            <p:txBody>
              <a:bodyPr vert="horz" wrap="square" lIns="91440" tIns="45720" rIns="91440" bIns="45720" numCol="1" anchor="t" anchorCtr="0" compatLnSpc="1"/>
              <a:lstStyle/>
              <a:p>
                <a:endParaRPr lang="en-US" dirty="0"/>
              </a:p>
            </p:txBody>
          </p:sp>
          <p:sp>
            <p:nvSpPr>
              <p:cNvPr id="47" name="Freeform 142"/>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9525">
                <a:noFill/>
                <a:round/>
              </a:ln>
            </p:spPr>
            <p:txBody>
              <a:bodyPr vert="horz" wrap="square" lIns="91440" tIns="45720" rIns="91440" bIns="45720" numCol="1" anchor="t" anchorCtr="0" compatLnSpc="1"/>
              <a:lstStyle/>
              <a:p>
                <a:endParaRPr lang="en-US" dirty="0"/>
              </a:p>
            </p:txBody>
          </p:sp>
          <p:sp>
            <p:nvSpPr>
              <p:cNvPr id="48" name="Freeform 143"/>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49" name="Freeform 144"/>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0" name="Freeform 145"/>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9525">
                <a:noFill/>
                <a:round/>
              </a:ln>
            </p:spPr>
            <p:txBody>
              <a:bodyPr vert="horz" wrap="square" lIns="91440" tIns="45720" rIns="91440" bIns="45720" numCol="1" anchor="t" anchorCtr="0" compatLnSpc="1"/>
              <a:lstStyle/>
              <a:p>
                <a:endParaRPr lang="en-US" dirty="0"/>
              </a:p>
            </p:txBody>
          </p:sp>
          <p:sp>
            <p:nvSpPr>
              <p:cNvPr id="51" name="Freeform 146"/>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2" name="Freeform 147"/>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3" name="Freeform 148"/>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4" name="Freeform 149"/>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5" name="Freeform 150"/>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9525">
                <a:noFill/>
                <a:round/>
              </a:ln>
            </p:spPr>
            <p:txBody>
              <a:bodyPr vert="horz" wrap="square" lIns="91440" tIns="45720" rIns="91440" bIns="45720" numCol="1" anchor="t" anchorCtr="0" compatLnSpc="1"/>
              <a:lstStyle/>
              <a:p>
                <a:endParaRPr lang="en-US" dirty="0"/>
              </a:p>
            </p:txBody>
          </p:sp>
          <p:sp>
            <p:nvSpPr>
              <p:cNvPr id="56" name="Freeform 151"/>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9525">
                <a:noFill/>
                <a:round/>
              </a:ln>
            </p:spPr>
            <p:txBody>
              <a:bodyPr vert="horz" wrap="square" lIns="91440" tIns="45720" rIns="91440" bIns="45720" numCol="1" anchor="t" anchorCtr="0" compatLnSpc="1"/>
              <a:lstStyle/>
              <a:p>
                <a:endParaRPr lang="en-US" dirty="0"/>
              </a:p>
            </p:txBody>
          </p:sp>
          <p:sp>
            <p:nvSpPr>
              <p:cNvPr id="57" name="Freeform 152"/>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9525">
                <a:noFill/>
                <a:round/>
              </a:ln>
            </p:spPr>
            <p:txBody>
              <a:bodyPr vert="horz" wrap="square" lIns="91440" tIns="45720" rIns="91440" bIns="45720" numCol="1" anchor="t" anchorCtr="0" compatLnSpc="1"/>
              <a:lstStyle/>
              <a:p>
                <a:endParaRPr lang="en-US" dirty="0"/>
              </a:p>
            </p:txBody>
          </p:sp>
          <p:sp>
            <p:nvSpPr>
              <p:cNvPr id="58" name="Freeform 153"/>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59" name="Freeform 154"/>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0" name="Freeform 155"/>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1" name="Freeform 156"/>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9525">
                <a:noFill/>
                <a:round/>
              </a:ln>
            </p:spPr>
            <p:txBody>
              <a:bodyPr vert="horz" wrap="square" lIns="91440" tIns="45720" rIns="91440" bIns="45720" numCol="1" anchor="t" anchorCtr="0" compatLnSpc="1"/>
              <a:lstStyle/>
              <a:p>
                <a:endParaRPr lang="en-US" dirty="0"/>
              </a:p>
            </p:txBody>
          </p:sp>
          <p:sp>
            <p:nvSpPr>
              <p:cNvPr id="62" name="Freeform 157"/>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3" name="Freeform 158"/>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9525">
                <a:noFill/>
                <a:round/>
              </a:ln>
            </p:spPr>
            <p:txBody>
              <a:bodyPr vert="horz" wrap="square" lIns="91440" tIns="45720" rIns="91440" bIns="45720" numCol="1" anchor="t" anchorCtr="0" compatLnSpc="1"/>
              <a:lstStyle/>
              <a:p>
                <a:endParaRPr lang="en-US" dirty="0"/>
              </a:p>
            </p:txBody>
          </p:sp>
          <p:sp>
            <p:nvSpPr>
              <p:cNvPr id="64" name="Freeform 159"/>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5" name="Freeform 160"/>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6" name="Freeform 161"/>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7" name="Freeform 162"/>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68" name="Freeform 164"/>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9525">
                <a:noFill/>
                <a:round/>
              </a:ln>
            </p:spPr>
            <p:txBody>
              <a:bodyPr vert="horz" wrap="square" lIns="91440" tIns="45720" rIns="91440" bIns="45720" numCol="1" anchor="t" anchorCtr="0" compatLnSpc="1"/>
              <a:lstStyle/>
              <a:p>
                <a:endParaRPr lang="en-US" dirty="0"/>
              </a:p>
            </p:txBody>
          </p:sp>
          <p:sp>
            <p:nvSpPr>
              <p:cNvPr id="69" name="Freeform 165"/>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70" name="Freeform 166"/>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71" name="Freeform 167"/>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72" name="Freeform 168"/>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9525">
                <a:noFill/>
                <a:round/>
              </a:ln>
            </p:spPr>
            <p:txBody>
              <a:bodyPr vert="horz" wrap="square" lIns="91440" tIns="45720" rIns="91440" bIns="45720" numCol="1" anchor="t" anchorCtr="0" compatLnSpc="1"/>
              <a:lstStyle/>
              <a:p>
                <a:endParaRPr lang="en-US" dirty="0"/>
              </a:p>
            </p:txBody>
          </p:sp>
          <p:sp>
            <p:nvSpPr>
              <p:cNvPr id="73" name="Freeform 169"/>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9525">
                <a:noFill/>
                <a:round/>
              </a:ln>
            </p:spPr>
            <p:txBody>
              <a:bodyPr vert="horz" wrap="square" lIns="91440" tIns="45720" rIns="91440" bIns="45720" numCol="1" anchor="t" anchorCtr="0" compatLnSpc="1"/>
              <a:lstStyle/>
              <a:p>
                <a:endParaRPr lang="en-US" dirty="0"/>
              </a:p>
            </p:txBody>
          </p:sp>
          <p:sp>
            <p:nvSpPr>
              <p:cNvPr id="74" name="Freeform 170"/>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9525">
                <a:noFill/>
                <a:round/>
              </a:ln>
            </p:spPr>
            <p:txBody>
              <a:bodyPr vert="horz" wrap="square" lIns="91440" tIns="45720" rIns="91440" bIns="45720" numCol="1" anchor="t" anchorCtr="0" compatLnSpc="1"/>
              <a:lstStyle/>
              <a:p>
                <a:endParaRPr lang="en-US" dirty="0"/>
              </a:p>
            </p:txBody>
          </p:sp>
          <p:sp>
            <p:nvSpPr>
              <p:cNvPr id="75" name="Freeform 171"/>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9525">
                <a:noFill/>
                <a:round/>
              </a:ln>
            </p:spPr>
            <p:txBody>
              <a:bodyPr vert="horz" wrap="square" lIns="91440" tIns="45720" rIns="91440" bIns="45720" numCol="1" anchor="t" anchorCtr="0" compatLnSpc="1"/>
              <a:lstStyle/>
              <a:p>
                <a:endParaRPr lang="en-US" dirty="0"/>
              </a:p>
            </p:txBody>
          </p:sp>
        </p:grpSp>
      </p:grpSp>
      <p:grpSp>
        <p:nvGrpSpPr>
          <p:cNvPr id="201" name="组合 200"/>
          <p:cNvGrpSpPr/>
          <p:nvPr/>
        </p:nvGrpSpPr>
        <p:grpSpPr>
          <a:xfrm>
            <a:off x="0" y="587118"/>
            <a:ext cx="1306619" cy="520091"/>
            <a:chOff x="-12700" y="587118"/>
            <a:chExt cx="1306619" cy="520091"/>
          </a:xfrm>
        </p:grpSpPr>
        <p:sp>
          <p:nvSpPr>
            <p:cNvPr id="202" name="文本框 201"/>
            <p:cNvSpPr txBox="1"/>
            <p:nvPr/>
          </p:nvSpPr>
          <p:spPr>
            <a:xfrm>
              <a:off x="473181" y="600941"/>
              <a:ext cx="820738" cy="492443"/>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3200" b="0" dirty="0" smtClean="0">
                  <a:solidFill>
                    <a:schemeClr val="bg1"/>
                  </a:solidFill>
                  <a:latin typeface="微软雅黑" pitchFamily="34" charset="-122"/>
                  <a:ea typeface="微软雅黑" pitchFamily="34" charset="-122"/>
                  <a:cs typeface="Arial" pitchFamily="34" charset="0"/>
                </a:rPr>
                <a:t>总结</a:t>
              </a:r>
              <a:endParaRPr lang="zh-CN" altLang="en-US" sz="3200" b="0" dirty="0">
                <a:solidFill>
                  <a:schemeClr val="bg1"/>
                </a:solidFill>
                <a:latin typeface="微软雅黑" pitchFamily="34" charset="-122"/>
                <a:ea typeface="微软雅黑" pitchFamily="34" charset="-122"/>
                <a:cs typeface="Arial" pitchFamily="34" charset="0"/>
              </a:endParaRPr>
            </a:p>
          </p:txBody>
        </p:sp>
        <p:sp>
          <p:nvSpPr>
            <p:cNvPr id="203" name="矩形 202"/>
            <p:cNvSpPr/>
            <p:nvPr/>
          </p:nvSpPr>
          <p:spPr>
            <a:xfrm>
              <a:off x="-12700" y="587118"/>
              <a:ext cx="393700" cy="520091"/>
            </a:xfrm>
            <a:prstGeom prst="rect">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Flowchart: Off-page Connector 63"/>
          <p:cNvSpPr/>
          <p:nvPr/>
        </p:nvSpPr>
        <p:spPr>
          <a:xfrm>
            <a:off x="7333906" y="2007091"/>
            <a:ext cx="381508" cy="499852"/>
          </a:xfrm>
          <a:prstGeom prst="flowChartOffpageConnector">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lowchart: Off-page Connector 63"/>
          <p:cNvSpPr/>
          <p:nvPr/>
        </p:nvSpPr>
        <p:spPr>
          <a:xfrm>
            <a:off x="7333906" y="2902462"/>
            <a:ext cx="381508" cy="499852"/>
          </a:xfrm>
          <a:prstGeom prst="flowChartOffpageConnector">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lowchart: Off-page Connector 63"/>
          <p:cNvSpPr/>
          <p:nvPr/>
        </p:nvSpPr>
        <p:spPr>
          <a:xfrm>
            <a:off x="7333906" y="4693203"/>
            <a:ext cx="381508" cy="499852"/>
          </a:xfrm>
          <a:prstGeom prst="flowChartOffpageConnector">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lowchart: Off-page Connector 63"/>
          <p:cNvSpPr/>
          <p:nvPr/>
        </p:nvSpPr>
        <p:spPr>
          <a:xfrm>
            <a:off x="7333906" y="3797833"/>
            <a:ext cx="381508" cy="499852"/>
          </a:xfrm>
          <a:prstGeom prst="flowChartOffpageConnector">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文本框 175"/>
          <p:cNvSpPr txBox="1"/>
          <p:nvPr/>
        </p:nvSpPr>
        <p:spPr>
          <a:xfrm>
            <a:off x="8382922" y="960120"/>
            <a:ext cx="3061827" cy="4801314"/>
          </a:xfrm>
          <a:prstGeom prst="rect">
            <a:avLst/>
          </a:prstGeom>
          <a:noFill/>
        </p:spPr>
        <p:txBody>
          <a:bodyPr wrap="square" rtlCol="0">
            <a:spAutoFit/>
          </a:bodyPr>
          <a:lstStyle/>
          <a:p>
            <a:r>
              <a:rPr lang="zh-CN" altLang="zh-CN" dirty="0" smtClean="0">
                <a:solidFill>
                  <a:schemeClr val="bg1"/>
                </a:solidFill>
                <a:latin typeface="微软雅黑" pitchFamily="34" charset="-122"/>
                <a:ea typeface="微软雅黑" pitchFamily="34" charset="-122"/>
              </a:rPr>
              <a:t>目前</a:t>
            </a:r>
            <a:r>
              <a:rPr lang="zh-CN" altLang="zh-CN" dirty="0" smtClean="0">
                <a:solidFill>
                  <a:schemeClr val="bg1"/>
                </a:solidFill>
                <a:latin typeface="微软雅黑" pitchFamily="34" charset="-122"/>
                <a:ea typeface="微软雅黑" pitchFamily="34" charset="-122"/>
              </a:rPr>
              <a:t>我们</a:t>
            </a:r>
            <a:r>
              <a:rPr lang="zh-CN" altLang="en-US" dirty="0" smtClean="0">
                <a:solidFill>
                  <a:schemeClr val="bg1"/>
                </a:solidFill>
                <a:latin typeface="微软雅黑" pitchFamily="34" charset="-122"/>
                <a:ea typeface="微软雅黑" pitchFamily="34" charset="-122"/>
              </a:rPr>
              <a:t>已经</a:t>
            </a:r>
            <a:r>
              <a:rPr lang="zh-CN" altLang="zh-CN" dirty="0" smtClean="0">
                <a:solidFill>
                  <a:schemeClr val="bg1"/>
                </a:solidFill>
                <a:latin typeface="微软雅黑" pitchFamily="34" charset="-122"/>
                <a:ea typeface="微软雅黑" pitchFamily="34" charset="-122"/>
              </a:rPr>
              <a:t>完成将分散</a:t>
            </a:r>
            <a:r>
              <a:rPr lang="zh-CN" altLang="zh-CN" dirty="0" smtClean="0">
                <a:solidFill>
                  <a:schemeClr val="bg1"/>
                </a:solidFill>
                <a:latin typeface="微软雅黑" pitchFamily="34" charset="-122"/>
                <a:ea typeface="微软雅黑" pitchFamily="34" charset="-122"/>
              </a:rPr>
              <a:t>的模块结合成为一个完整的</a:t>
            </a:r>
            <a:r>
              <a:rPr lang="zh-CN" altLang="zh-CN" dirty="0" smtClean="0">
                <a:solidFill>
                  <a:schemeClr val="bg1"/>
                </a:solidFill>
                <a:latin typeface="微软雅黑" pitchFamily="34" charset="-122"/>
                <a:ea typeface="微软雅黑" pitchFamily="34" charset="-122"/>
              </a:rPr>
              <a:t>系统</a:t>
            </a:r>
            <a:r>
              <a:rPr lang="zh-CN" altLang="en-US" dirty="0" smtClean="0">
                <a:solidFill>
                  <a:schemeClr val="bg1"/>
                </a:solidFill>
                <a:latin typeface="微软雅黑" pitchFamily="34" charset="-122"/>
                <a:ea typeface="微软雅黑" pitchFamily="34" charset="-122"/>
              </a:rPr>
              <a:t>并</a:t>
            </a:r>
            <a:r>
              <a:rPr lang="zh-CN" altLang="zh-CN" dirty="0" smtClean="0">
                <a:solidFill>
                  <a:schemeClr val="bg1"/>
                </a:solidFill>
                <a:latin typeface="微软雅黑" pitchFamily="34" charset="-122"/>
                <a:ea typeface="微软雅黑" pitchFamily="34" charset="-122"/>
              </a:rPr>
              <a:t>实现</a:t>
            </a:r>
            <a:r>
              <a:rPr lang="zh-CN" altLang="zh-CN" dirty="0" smtClean="0">
                <a:solidFill>
                  <a:schemeClr val="bg1"/>
                </a:solidFill>
                <a:latin typeface="微软雅黑" pitchFamily="34" charset="-122"/>
                <a:ea typeface="微软雅黑" pitchFamily="34" charset="-122"/>
              </a:rPr>
              <a:t>设计功能，包括数据库与后台、后台与</a:t>
            </a:r>
            <a:r>
              <a:rPr lang="zh-CN" altLang="zh-CN" dirty="0" smtClean="0">
                <a:solidFill>
                  <a:schemeClr val="bg1"/>
                </a:solidFill>
                <a:latin typeface="微软雅黑" pitchFamily="34" charset="-122"/>
                <a:ea typeface="微软雅黑" pitchFamily="34" charset="-122"/>
              </a:rPr>
              <a:t>网页</a:t>
            </a:r>
            <a:r>
              <a:rPr lang="zh-CN" altLang="en-US" dirty="0" smtClean="0">
                <a:solidFill>
                  <a:schemeClr val="bg1"/>
                </a:solidFill>
                <a:latin typeface="微软雅黑" pitchFamily="34" charset="-122"/>
                <a:ea typeface="微软雅黑" pitchFamily="34" charset="-122"/>
              </a:rPr>
              <a:t>的</a:t>
            </a:r>
            <a:r>
              <a:rPr lang="zh-CN" altLang="zh-CN" dirty="0" smtClean="0">
                <a:solidFill>
                  <a:schemeClr val="bg1"/>
                </a:solidFill>
                <a:latin typeface="微软雅黑" pitchFamily="34" charset="-122"/>
                <a:ea typeface="微软雅黑" pitchFamily="34" charset="-122"/>
              </a:rPr>
              <a:t>连接；</a:t>
            </a:r>
            <a:r>
              <a:rPr lang="zh-CN" altLang="en-US" dirty="0" smtClean="0">
                <a:solidFill>
                  <a:schemeClr val="bg1"/>
                </a:solidFill>
                <a:latin typeface="微软雅黑" pitchFamily="34" charset="-122"/>
                <a:ea typeface="微软雅黑" pitchFamily="34" charset="-122"/>
              </a:rPr>
              <a:t>且基本功能良好。但是数据库进行插入数据时有一些问题，而且目前我们尚无办法解决，这需要我们更多的学习来了解其本质。</a:t>
            </a:r>
            <a:endParaRPr lang="zh-CN" altLang="zh-CN" dirty="0" smtClean="0">
              <a:solidFill>
                <a:schemeClr val="bg1"/>
              </a:solidFill>
              <a:latin typeface="微软雅黑" pitchFamily="34" charset="-122"/>
              <a:ea typeface="微软雅黑" pitchFamily="34" charset="-122"/>
            </a:endParaRPr>
          </a:p>
          <a:p>
            <a:r>
              <a:rPr lang="zh-CN" altLang="zh-CN" dirty="0" smtClean="0">
                <a:solidFill>
                  <a:schemeClr val="bg1"/>
                </a:solidFill>
                <a:latin typeface="微软雅黑" pitchFamily="34" charset="-122"/>
                <a:ea typeface="微软雅黑" pitchFamily="34" charset="-122"/>
              </a:rPr>
              <a:t>另外一个需要尽快解决的问题是</a:t>
            </a:r>
            <a:r>
              <a:rPr lang="en-US" altLang="zh-CN" dirty="0" smtClean="0">
                <a:solidFill>
                  <a:schemeClr val="bg1"/>
                </a:solidFill>
                <a:latin typeface="微软雅黑" pitchFamily="34" charset="-122"/>
                <a:ea typeface="微软雅黑" pitchFamily="34" charset="-122"/>
              </a:rPr>
              <a:t>APP</a:t>
            </a:r>
            <a:r>
              <a:rPr lang="zh-CN" altLang="zh-CN" dirty="0" smtClean="0">
                <a:solidFill>
                  <a:schemeClr val="bg1"/>
                </a:solidFill>
                <a:latin typeface="微软雅黑" pitchFamily="34" charset="-122"/>
                <a:ea typeface="微软雅黑" pitchFamily="34" charset="-122"/>
              </a:rPr>
              <a:t>的设计，这块内容通过前面的学习研究过程发现，一个同学完成困难较大，因此接下来我们将会分配</a:t>
            </a:r>
            <a:r>
              <a:rPr lang="en-US" altLang="zh-CN" dirty="0" smtClean="0">
                <a:solidFill>
                  <a:schemeClr val="bg1"/>
                </a:solidFill>
                <a:latin typeface="微软雅黑" pitchFamily="34" charset="-122"/>
                <a:ea typeface="微软雅黑" pitchFamily="34" charset="-122"/>
              </a:rPr>
              <a:t>2</a:t>
            </a:r>
            <a:r>
              <a:rPr lang="zh-CN" altLang="zh-CN"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3</a:t>
            </a:r>
            <a:r>
              <a:rPr lang="zh-CN" altLang="zh-CN" dirty="0" smtClean="0">
                <a:solidFill>
                  <a:schemeClr val="bg1"/>
                </a:solidFill>
                <a:latin typeface="微软雅黑" pitchFamily="34" charset="-122"/>
                <a:ea typeface="微软雅黑" pitchFamily="34" charset="-122"/>
              </a:rPr>
              <a:t>个成员一起来尽快完成设计，保证跟上整个系统的设计进展。</a:t>
            </a:r>
            <a:endParaRPr lang="zh-CN" altLang="zh-CN"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125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500" fill="hold"/>
                                        <p:tgtEl>
                                          <p:spTgt spid="204"/>
                                        </p:tgtEl>
                                        <p:attrNameLst>
                                          <p:attrName>ppt_x</p:attrName>
                                        </p:attrNameLst>
                                      </p:cBhvr>
                                      <p:tavLst>
                                        <p:tav tm="0">
                                          <p:val>
                                            <p:strVal val="#ppt_x"/>
                                          </p:val>
                                        </p:tav>
                                        <p:tav tm="100000">
                                          <p:val>
                                            <p:strVal val="#ppt_x"/>
                                          </p:val>
                                        </p:tav>
                                      </p:tavLst>
                                    </p:anim>
                                    <p:anim calcmode="lin" valueType="num">
                                      <p:cBhvr additive="base">
                                        <p:cTn id="13" dur="500" fill="hold"/>
                                        <p:tgtEl>
                                          <p:spTgt spid="20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150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500" fill="hold"/>
                                        <p:tgtEl>
                                          <p:spTgt spid="205"/>
                                        </p:tgtEl>
                                        <p:attrNameLst>
                                          <p:attrName>ppt_x</p:attrName>
                                        </p:attrNameLst>
                                      </p:cBhvr>
                                      <p:tavLst>
                                        <p:tav tm="0">
                                          <p:val>
                                            <p:strVal val="#ppt_x"/>
                                          </p:val>
                                        </p:tav>
                                        <p:tav tm="100000">
                                          <p:val>
                                            <p:strVal val="#ppt_x"/>
                                          </p:val>
                                        </p:tav>
                                      </p:tavLst>
                                    </p:anim>
                                    <p:anim calcmode="lin" valueType="num">
                                      <p:cBhvr additive="base">
                                        <p:cTn id="17" dur="500" fill="hold"/>
                                        <p:tgtEl>
                                          <p:spTgt spid="20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750"/>
                                  </p:stCondLst>
                                  <p:childTnLst>
                                    <p:set>
                                      <p:cBhvr>
                                        <p:cTn id="19" dur="1" fill="hold">
                                          <p:stCondLst>
                                            <p:cond delay="0"/>
                                          </p:stCondLst>
                                        </p:cTn>
                                        <p:tgtEl>
                                          <p:spTgt spid="207"/>
                                        </p:tgtEl>
                                        <p:attrNameLst>
                                          <p:attrName>style.visibility</p:attrName>
                                        </p:attrNameLst>
                                      </p:cBhvr>
                                      <p:to>
                                        <p:strVal val="visible"/>
                                      </p:to>
                                    </p:set>
                                    <p:anim calcmode="lin" valueType="num">
                                      <p:cBhvr additive="base">
                                        <p:cTn id="20" dur="500" fill="hold"/>
                                        <p:tgtEl>
                                          <p:spTgt spid="207"/>
                                        </p:tgtEl>
                                        <p:attrNameLst>
                                          <p:attrName>ppt_x</p:attrName>
                                        </p:attrNameLst>
                                      </p:cBhvr>
                                      <p:tavLst>
                                        <p:tav tm="0">
                                          <p:val>
                                            <p:strVal val="#ppt_x"/>
                                          </p:val>
                                        </p:tav>
                                        <p:tav tm="100000">
                                          <p:val>
                                            <p:strVal val="#ppt_x"/>
                                          </p:val>
                                        </p:tav>
                                      </p:tavLst>
                                    </p:anim>
                                    <p:anim calcmode="lin" valueType="num">
                                      <p:cBhvr additive="base">
                                        <p:cTn id="21" dur="500" fill="hold"/>
                                        <p:tgtEl>
                                          <p:spTgt spid="20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0"/>
                                  </p:stCondLst>
                                  <p:childTnLst>
                                    <p:set>
                                      <p:cBhvr>
                                        <p:cTn id="23" dur="1" fill="hold">
                                          <p:stCondLst>
                                            <p:cond delay="0"/>
                                          </p:stCondLst>
                                        </p:cTn>
                                        <p:tgtEl>
                                          <p:spTgt spid="206"/>
                                        </p:tgtEl>
                                        <p:attrNameLst>
                                          <p:attrName>style.visibility</p:attrName>
                                        </p:attrNameLst>
                                      </p:cBhvr>
                                      <p:to>
                                        <p:strVal val="visible"/>
                                      </p:to>
                                    </p:set>
                                    <p:anim calcmode="lin" valueType="num">
                                      <p:cBhvr additive="base">
                                        <p:cTn id="24" dur="500" fill="hold"/>
                                        <p:tgtEl>
                                          <p:spTgt spid="206"/>
                                        </p:tgtEl>
                                        <p:attrNameLst>
                                          <p:attrName>ppt_x</p:attrName>
                                        </p:attrNameLst>
                                      </p:cBhvr>
                                      <p:tavLst>
                                        <p:tav tm="0">
                                          <p:val>
                                            <p:strVal val="#ppt_x"/>
                                          </p:val>
                                        </p:tav>
                                        <p:tav tm="100000">
                                          <p:val>
                                            <p:strVal val="#ppt_x"/>
                                          </p:val>
                                        </p:tav>
                                      </p:tavLst>
                                    </p:anim>
                                    <p:anim calcmode="lin" valueType="num">
                                      <p:cBhvr additive="base">
                                        <p:cTn id="25"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diamond(in)">
                                      <p:cBhvr>
                                        <p:cTn id="30"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animBg="1"/>
      <p:bldP spid="206" grpId="0" animBg="1"/>
      <p:bldP spid="207" grpId="0" animBg="1"/>
      <p:bldP spid="17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3"/>
          <p:cNvSpPr txBox="1"/>
          <p:nvPr/>
        </p:nvSpPr>
        <p:spPr>
          <a:xfrm>
            <a:off x="2039253" y="1825546"/>
            <a:ext cx="615553"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4800" dirty="0">
                <a:solidFill>
                  <a:srgbClr val="29B9A6"/>
                </a:solidFill>
                <a:latin typeface="Arial" pitchFamily="34" charset="0"/>
                <a:cs typeface="Arial" pitchFamily="34" charset="0"/>
              </a:rPr>
              <a:t>Ⅰ</a:t>
            </a:r>
            <a:endParaRPr kumimoji="0" lang="en-US" sz="4800" b="1" i="0" u="none" strike="noStrike" kern="1200" cap="none" spc="0" normalizeH="0" baseline="0" noProof="0" dirty="0" smtClean="0">
              <a:ln>
                <a:noFill/>
              </a:ln>
              <a:solidFill>
                <a:srgbClr val="29B9A6"/>
              </a:solidFill>
              <a:effectLst/>
              <a:uLnTx/>
              <a:uFillTx/>
              <a:latin typeface="Arial" pitchFamily="34" charset="0"/>
              <a:cs typeface="Arial" pitchFamily="34" charset="0"/>
            </a:endParaRPr>
          </a:p>
        </p:txBody>
      </p:sp>
      <p:sp>
        <p:nvSpPr>
          <p:cNvPr id="62" name="Text Placeholder 3"/>
          <p:cNvSpPr txBox="1"/>
          <p:nvPr/>
        </p:nvSpPr>
        <p:spPr>
          <a:xfrm>
            <a:off x="4958989" y="1825546"/>
            <a:ext cx="615554"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latinLnBrk="0" hangingPunct="1">
              <a:spcBef>
                <a:spcPct val="20000"/>
              </a:spcBef>
              <a:spcAft>
                <a:spcPts val="0"/>
              </a:spcAft>
              <a:buClrTx/>
              <a:buSzTx/>
              <a:buFont typeface="Arial" pitchFamily="34" charset="0"/>
              <a:buNone/>
              <a:defRPr/>
            </a:pPr>
            <a:r>
              <a:rPr lang="en-US" altLang="zh-CN" sz="4800" dirty="0">
                <a:solidFill>
                  <a:srgbClr val="F47264"/>
                </a:solidFill>
                <a:latin typeface="Arial" pitchFamily="34" charset="0"/>
                <a:cs typeface="Arial" pitchFamily="34" charset="0"/>
              </a:rPr>
              <a:t>Ⅱ</a:t>
            </a:r>
            <a:endParaRPr kumimoji="0" lang="en-US" sz="4800" b="1" i="0" u="none" strike="noStrike" kern="1200" cap="none" spc="0" normalizeH="0" baseline="0" noProof="0" dirty="0" smtClean="0">
              <a:ln>
                <a:noFill/>
              </a:ln>
              <a:solidFill>
                <a:srgbClr val="F47264"/>
              </a:solidFill>
              <a:effectLst/>
              <a:uLnTx/>
              <a:uFillTx/>
              <a:latin typeface="Arial" pitchFamily="34" charset="0"/>
              <a:cs typeface="Arial" pitchFamily="34" charset="0"/>
            </a:endParaRPr>
          </a:p>
        </p:txBody>
      </p:sp>
      <p:sp>
        <p:nvSpPr>
          <p:cNvPr id="64" name="Text Placeholder 3"/>
          <p:cNvSpPr txBox="1"/>
          <p:nvPr/>
        </p:nvSpPr>
        <p:spPr>
          <a:xfrm>
            <a:off x="7857704" y="1825546"/>
            <a:ext cx="615553"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latinLnBrk="0" hangingPunct="1">
              <a:spcBef>
                <a:spcPct val="20000"/>
              </a:spcBef>
              <a:spcAft>
                <a:spcPts val="0"/>
              </a:spcAft>
              <a:buClrTx/>
              <a:buSzTx/>
              <a:buFont typeface="Arial" pitchFamily="34" charset="0"/>
              <a:buNone/>
              <a:defRPr/>
            </a:pPr>
            <a:r>
              <a:rPr lang="en-US" altLang="zh-CN" sz="4800" dirty="0">
                <a:solidFill>
                  <a:srgbClr val="F8D35E"/>
                </a:solidFill>
                <a:latin typeface="Arial" pitchFamily="34" charset="0"/>
                <a:cs typeface="Arial" pitchFamily="34" charset="0"/>
              </a:rPr>
              <a:t>Ⅲ</a:t>
            </a:r>
            <a:endParaRPr kumimoji="0" lang="en-US" sz="4800" b="1" i="0" u="none" strike="noStrike" kern="1200" cap="none" spc="0" normalizeH="0" baseline="0" noProof="0" dirty="0" smtClean="0">
              <a:ln>
                <a:noFill/>
              </a:ln>
              <a:solidFill>
                <a:srgbClr val="F8D35E"/>
              </a:solidFill>
              <a:effectLst/>
              <a:uLnTx/>
              <a:uFillTx/>
              <a:latin typeface="Arial" pitchFamily="34" charset="0"/>
              <a:cs typeface="Arial" pitchFamily="34" charset="0"/>
            </a:endParaRPr>
          </a:p>
        </p:txBody>
      </p:sp>
      <p:sp>
        <p:nvSpPr>
          <p:cNvPr id="67" name="Text Placeholder 3"/>
          <p:cNvSpPr txBox="1"/>
          <p:nvPr/>
        </p:nvSpPr>
        <p:spPr>
          <a:xfrm>
            <a:off x="2039253" y="4061563"/>
            <a:ext cx="615553"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latinLnBrk="0" hangingPunct="1">
              <a:spcBef>
                <a:spcPct val="20000"/>
              </a:spcBef>
              <a:spcAft>
                <a:spcPts val="0"/>
              </a:spcAft>
              <a:buClrTx/>
              <a:buSzTx/>
              <a:buFont typeface="Arial" pitchFamily="34" charset="0"/>
              <a:buNone/>
              <a:defRPr/>
            </a:pPr>
            <a:r>
              <a:rPr lang="en-US" altLang="zh-CN" sz="4800" dirty="0">
                <a:solidFill>
                  <a:srgbClr val="F47264"/>
                </a:solidFill>
                <a:latin typeface="Arial" pitchFamily="34" charset="0"/>
                <a:cs typeface="Arial" pitchFamily="34" charset="0"/>
              </a:rPr>
              <a:t>Ⅵ</a:t>
            </a:r>
            <a:endParaRPr kumimoji="0" lang="en-US" sz="4800" b="1" i="0" u="none" strike="noStrike" kern="1200" cap="none" spc="0" normalizeH="0" baseline="0" noProof="0" dirty="0" smtClean="0">
              <a:ln>
                <a:noFill/>
              </a:ln>
              <a:solidFill>
                <a:srgbClr val="F47264"/>
              </a:solidFill>
              <a:effectLst/>
              <a:uLnTx/>
              <a:uFillTx/>
              <a:latin typeface="Arial" pitchFamily="34" charset="0"/>
              <a:cs typeface="Arial" pitchFamily="34" charset="0"/>
            </a:endParaRPr>
          </a:p>
        </p:txBody>
      </p:sp>
      <p:sp>
        <p:nvSpPr>
          <p:cNvPr id="68" name="Text Placeholder 3"/>
          <p:cNvSpPr txBox="1"/>
          <p:nvPr/>
        </p:nvSpPr>
        <p:spPr>
          <a:xfrm>
            <a:off x="4944895" y="4061563"/>
            <a:ext cx="615553"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latinLnBrk="0" hangingPunct="1">
              <a:spcBef>
                <a:spcPct val="20000"/>
              </a:spcBef>
              <a:spcAft>
                <a:spcPts val="0"/>
              </a:spcAft>
              <a:buClrTx/>
              <a:buSzTx/>
              <a:buFont typeface="Arial" pitchFamily="34" charset="0"/>
              <a:buNone/>
              <a:defRPr/>
            </a:pPr>
            <a:r>
              <a:rPr lang="en-US" altLang="zh-CN" sz="4800" dirty="0">
                <a:solidFill>
                  <a:srgbClr val="F8D35E"/>
                </a:solidFill>
                <a:latin typeface="Arial" pitchFamily="34" charset="0"/>
                <a:cs typeface="Arial" pitchFamily="34" charset="0"/>
              </a:rPr>
              <a:t>Ⅴ</a:t>
            </a:r>
            <a:endParaRPr kumimoji="0" lang="en-US" sz="4800" b="1" i="0" u="none" strike="noStrike" kern="1200" cap="none" spc="0" normalizeH="0" baseline="0" noProof="0" dirty="0" smtClean="0">
              <a:ln>
                <a:noFill/>
              </a:ln>
              <a:solidFill>
                <a:srgbClr val="F8D35E"/>
              </a:solidFill>
              <a:effectLst/>
              <a:uLnTx/>
              <a:uFillTx/>
              <a:latin typeface="Arial" pitchFamily="34" charset="0"/>
              <a:cs typeface="Arial" pitchFamily="34" charset="0"/>
            </a:endParaRPr>
          </a:p>
        </p:txBody>
      </p:sp>
      <p:sp>
        <p:nvSpPr>
          <p:cNvPr id="69" name="Text Placeholder 3"/>
          <p:cNvSpPr txBox="1"/>
          <p:nvPr/>
        </p:nvSpPr>
        <p:spPr>
          <a:xfrm>
            <a:off x="7902546" y="4061563"/>
            <a:ext cx="615553" cy="738664"/>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latinLnBrk="0" hangingPunct="1">
              <a:spcBef>
                <a:spcPct val="20000"/>
              </a:spcBef>
              <a:spcAft>
                <a:spcPts val="0"/>
              </a:spcAft>
              <a:buClrTx/>
              <a:buSzTx/>
              <a:buFont typeface="Arial" pitchFamily="34" charset="0"/>
              <a:buNone/>
              <a:defRPr/>
            </a:pPr>
            <a:r>
              <a:rPr lang="en-US" altLang="zh-CN" sz="4800" dirty="0">
                <a:solidFill>
                  <a:srgbClr val="84CBC5"/>
                </a:solidFill>
                <a:latin typeface="Arial" pitchFamily="34" charset="0"/>
                <a:cs typeface="Arial" pitchFamily="34" charset="0"/>
              </a:rPr>
              <a:t>Ⅳ</a:t>
            </a:r>
            <a:endParaRPr kumimoji="0" lang="en-US" sz="4800" b="1" i="0" u="none" strike="noStrike" kern="1200" cap="none" spc="0" normalizeH="0" baseline="0" noProof="0" dirty="0" smtClean="0">
              <a:ln>
                <a:noFill/>
              </a:ln>
              <a:solidFill>
                <a:srgbClr val="84CBC5"/>
              </a:solidFill>
              <a:effectLst/>
              <a:uLnTx/>
              <a:uFillTx/>
              <a:latin typeface="Arial" pitchFamily="34" charset="0"/>
              <a:cs typeface="Arial" pitchFamily="34" charset="0"/>
            </a:endParaRPr>
          </a:p>
        </p:txBody>
      </p:sp>
      <p:cxnSp>
        <p:nvCxnSpPr>
          <p:cNvPr id="61" name="Straight Connector 25"/>
          <p:cNvCxnSpPr/>
          <p:nvPr/>
        </p:nvCxnSpPr>
        <p:spPr>
          <a:xfrm>
            <a:off x="2814270" y="2171423"/>
            <a:ext cx="1958535" cy="0"/>
          </a:xfrm>
          <a:prstGeom prst="line">
            <a:avLst/>
          </a:prstGeom>
          <a:ln w="38100" cap="rnd">
            <a:solidFill>
              <a:srgbClr val="29B9A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34"/>
          <p:cNvCxnSpPr/>
          <p:nvPr/>
        </p:nvCxnSpPr>
        <p:spPr>
          <a:xfrm>
            <a:off x="5774218" y="2171423"/>
            <a:ext cx="1958535" cy="0"/>
          </a:xfrm>
          <a:prstGeom prst="line">
            <a:avLst/>
          </a:prstGeom>
          <a:ln w="38100" cap="rnd">
            <a:solidFill>
              <a:srgbClr val="F4726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39"/>
          <p:cNvCxnSpPr/>
          <p:nvPr/>
        </p:nvCxnSpPr>
        <p:spPr>
          <a:xfrm>
            <a:off x="8711268" y="2171423"/>
            <a:ext cx="1958535" cy="0"/>
          </a:xfrm>
          <a:prstGeom prst="line">
            <a:avLst/>
          </a:prstGeom>
          <a:ln w="38100" cap="rnd">
            <a:solidFill>
              <a:srgbClr val="F8D35E"/>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44"/>
          <p:cNvCxnSpPr/>
          <p:nvPr/>
        </p:nvCxnSpPr>
        <p:spPr>
          <a:xfrm rot="5400000">
            <a:off x="8503655" y="2265975"/>
            <a:ext cx="2260700" cy="2071596"/>
          </a:xfrm>
          <a:prstGeom prst="bentConnector3">
            <a:avLst>
              <a:gd name="adj1" fmla="val 100560"/>
            </a:avLst>
          </a:prstGeom>
          <a:ln w="38100">
            <a:solidFill>
              <a:srgbClr val="F8D35E"/>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7"/>
          <p:cNvCxnSpPr/>
          <p:nvPr/>
        </p:nvCxnSpPr>
        <p:spPr>
          <a:xfrm flipH="1">
            <a:off x="5732433" y="4432123"/>
            <a:ext cx="1958535" cy="0"/>
          </a:xfrm>
          <a:prstGeom prst="line">
            <a:avLst/>
          </a:prstGeom>
          <a:ln w="38100" cap="rnd">
            <a:solidFill>
              <a:srgbClr val="84CBC5"/>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68"/>
          <p:cNvCxnSpPr/>
          <p:nvPr/>
        </p:nvCxnSpPr>
        <p:spPr>
          <a:xfrm flipH="1">
            <a:off x="2772485" y="4432123"/>
            <a:ext cx="1958535" cy="0"/>
          </a:xfrm>
          <a:prstGeom prst="line">
            <a:avLst/>
          </a:prstGeom>
          <a:ln w="38100" cap="rnd">
            <a:solidFill>
              <a:srgbClr val="F8D35E"/>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0" y="587118"/>
            <a:ext cx="2076121" cy="520091"/>
            <a:chOff x="-12700" y="587118"/>
            <a:chExt cx="2076121" cy="520091"/>
          </a:xfrm>
        </p:grpSpPr>
        <p:sp>
          <p:nvSpPr>
            <p:cNvPr id="79" name="文本框 78"/>
            <p:cNvSpPr txBox="1"/>
            <p:nvPr/>
          </p:nvSpPr>
          <p:spPr>
            <a:xfrm>
              <a:off x="421945" y="587118"/>
              <a:ext cx="1641476" cy="492443"/>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3200" b="0" dirty="0" smtClean="0">
                  <a:solidFill>
                    <a:schemeClr val="bg1"/>
                  </a:solidFill>
                  <a:latin typeface="微软雅黑" pitchFamily="34" charset="-122"/>
                  <a:ea typeface="微软雅黑" pitchFamily="34" charset="-122"/>
                  <a:cs typeface="Arial" pitchFamily="34" charset="0"/>
                </a:rPr>
                <a:t>后期计划</a:t>
              </a:r>
              <a:endParaRPr lang="zh-CN" altLang="en-US" sz="3200" b="0" dirty="0">
                <a:solidFill>
                  <a:schemeClr val="bg1"/>
                </a:solidFill>
                <a:latin typeface="微软雅黑" pitchFamily="34" charset="-122"/>
                <a:ea typeface="微软雅黑" pitchFamily="34" charset="-122"/>
                <a:cs typeface="Arial" pitchFamily="34" charset="0"/>
              </a:endParaRPr>
            </a:p>
          </p:txBody>
        </p:sp>
        <p:sp>
          <p:nvSpPr>
            <p:cNvPr id="80" name="矩形 79"/>
            <p:cNvSpPr/>
            <p:nvPr/>
          </p:nvSpPr>
          <p:spPr>
            <a:xfrm>
              <a:off x="-12700" y="587118"/>
              <a:ext cx="393700" cy="520091"/>
            </a:xfrm>
            <a:prstGeom prst="rect">
              <a:avLst/>
            </a:prstGeom>
            <a:solidFill>
              <a:srgbClr val="F8D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p:nvSpPr>
        <p:spPr>
          <a:xfrm>
            <a:off x="1415845" y="2519017"/>
            <a:ext cx="2566219"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应急接警系统的设计</a:t>
            </a:r>
            <a:endParaRPr lang="zh-CN" altLang="en-US" sz="2000" b="1" dirty="0">
              <a:solidFill>
                <a:schemeClr val="bg1"/>
              </a:solidFill>
              <a:latin typeface="微软雅黑" pitchFamily="34" charset="-122"/>
              <a:ea typeface="微软雅黑" pitchFamily="34" charset="-122"/>
            </a:endParaRPr>
          </a:p>
        </p:txBody>
      </p:sp>
      <p:sp>
        <p:nvSpPr>
          <p:cNvPr id="82" name="文本框 81"/>
          <p:cNvSpPr txBox="1"/>
          <p:nvPr/>
        </p:nvSpPr>
        <p:spPr>
          <a:xfrm>
            <a:off x="1541154" y="2889244"/>
            <a:ext cx="2248671" cy="385362"/>
          </a:xfrm>
          <a:prstGeom prst="rect">
            <a:avLst/>
          </a:prstGeom>
          <a:noFill/>
        </p:spPr>
        <p:txBody>
          <a:bodyPr wrap="square" rtlCol="0">
            <a:spAutoFit/>
          </a:bodyPr>
          <a:lstStyle/>
          <a:p>
            <a:pPr algn="just">
              <a:lnSpc>
                <a:spcPct val="130000"/>
              </a:lnSpc>
            </a:pPr>
            <a:r>
              <a:rPr lang="en-US" altLang="zh-CN" sz="1600" dirty="0" smtClean="0">
                <a:solidFill>
                  <a:schemeClr val="bg1"/>
                </a:solidFill>
              </a:rPr>
              <a:t>2016.11.25</a:t>
            </a:r>
            <a:r>
              <a:rPr lang="zh-CN" altLang="zh-CN" sz="1600" dirty="0" smtClean="0">
                <a:solidFill>
                  <a:schemeClr val="bg1"/>
                </a:solidFill>
              </a:rPr>
              <a:t>—</a:t>
            </a:r>
            <a:r>
              <a:rPr lang="en-US" altLang="zh-CN" sz="1600" dirty="0" smtClean="0">
                <a:solidFill>
                  <a:schemeClr val="bg1"/>
                </a:solidFill>
              </a:rPr>
              <a:t>2016.12.10</a:t>
            </a:r>
            <a:endParaRPr lang="zh-CN" altLang="en-US" sz="1600" dirty="0">
              <a:solidFill>
                <a:schemeClr val="bg1"/>
              </a:solidFill>
              <a:latin typeface="微软雅黑" pitchFamily="34" charset="-122"/>
              <a:ea typeface="微软雅黑" pitchFamily="34" charset="-122"/>
            </a:endParaRPr>
          </a:p>
        </p:txBody>
      </p:sp>
      <p:sp>
        <p:nvSpPr>
          <p:cNvPr id="83" name="文本框 82"/>
          <p:cNvSpPr txBox="1"/>
          <p:nvPr/>
        </p:nvSpPr>
        <p:spPr>
          <a:xfrm>
            <a:off x="4529554" y="2489520"/>
            <a:ext cx="2534924"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值班管理系统的设计</a:t>
            </a:r>
            <a:endParaRPr lang="zh-CN" altLang="en-US" sz="2000" b="1" dirty="0">
              <a:solidFill>
                <a:schemeClr val="bg1"/>
              </a:solidFill>
              <a:latin typeface="微软雅黑" pitchFamily="34" charset="-122"/>
              <a:ea typeface="微软雅黑" pitchFamily="34" charset="-122"/>
            </a:endParaRPr>
          </a:p>
        </p:txBody>
      </p:sp>
      <p:sp>
        <p:nvSpPr>
          <p:cNvPr id="85" name="文本框 84"/>
          <p:cNvSpPr txBox="1"/>
          <p:nvPr/>
        </p:nvSpPr>
        <p:spPr>
          <a:xfrm>
            <a:off x="7843458" y="2519017"/>
            <a:ext cx="1666249" cy="400110"/>
          </a:xfrm>
          <a:prstGeom prst="rect">
            <a:avLst/>
          </a:prstGeom>
          <a:noFill/>
        </p:spPr>
        <p:txBody>
          <a:bodyPr wrap="square" rtlCol="0">
            <a:spAutoFit/>
          </a:bodyPr>
          <a:lstStyle/>
          <a:p>
            <a:r>
              <a:rPr lang="en-US" altLang="zh-CN" sz="2000" b="1" dirty="0" smtClean="0">
                <a:solidFill>
                  <a:schemeClr val="bg1"/>
                </a:solidFill>
                <a:latin typeface="微软雅黑" pitchFamily="34" charset="-122"/>
                <a:ea typeface="微软雅黑" pitchFamily="34" charset="-122"/>
              </a:rPr>
              <a:t>APP</a:t>
            </a:r>
            <a:r>
              <a:rPr lang="zh-CN" altLang="en-US" sz="2000" b="1" dirty="0" smtClean="0">
                <a:solidFill>
                  <a:schemeClr val="bg1"/>
                </a:solidFill>
                <a:latin typeface="微软雅黑" pitchFamily="34" charset="-122"/>
                <a:ea typeface="微软雅黑" pitchFamily="34" charset="-122"/>
              </a:rPr>
              <a:t>的设计</a:t>
            </a:r>
            <a:endParaRPr lang="zh-CN" altLang="en-US" sz="2000" b="1" dirty="0">
              <a:solidFill>
                <a:schemeClr val="bg1"/>
              </a:solidFill>
              <a:latin typeface="微软雅黑" pitchFamily="34" charset="-122"/>
              <a:ea typeface="微软雅黑" pitchFamily="34" charset="-122"/>
            </a:endParaRPr>
          </a:p>
        </p:txBody>
      </p:sp>
      <p:sp>
        <p:nvSpPr>
          <p:cNvPr id="87" name="文本框 86"/>
          <p:cNvSpPr txBox="1"/>
          <p:nvPr/>
        </p:nvSpPr>
        <p:spPr>
          <a:xfrm>
            <a:off x="4662289" y="2874496"/>
            <a:ext cx="2248671" cy="412421"/>
          </a:xfrm>
          <a:prstGeom prst="rect">
            <a:avLst/>
          </a:prstGeom>
          <a:noFill/>
        </p:spPr>
        <p:txBody>
          <a:bodyPr wrap="square" rtlCol="0">
            <a:spAutoFit/>
          </a:bodyPr>
          <a:lstStyle/>
          <a:p>
            <a:pPr algn="just">
              <a:lnSpc>
                <a:spcPct val="130000"/>
              </a:lnSpc>
            </a:pPr>
            <a:r>
              <a:rPr lang="en-US" altLang="zh-CN" sz="1600" dirty="0" smtClean="0">
                <a:solidFill>
                  <a:schemeClr val="bg1"/>
                </a:solidFill>
              </a:rPr>
              <a:t>2016.12.1</a:t>
            </a:r>
            <a:r>
              <a:rPr lang="zh-CN" altLang="zh-CN" sz="1600" dirty="0" smtClean="0">
                <a:solidFill>
                  <a:schemeClr val="bg1"/>
                </a:solidFill>
              </a:rPr>
              <a:t>—</a:t>
            </a:r>
            <a:r>
              <a:rPr lang="en-US" altLang="zh-CN" sz="1600" dirty="0" smtClean="0">
                <a:solidFill>
                  <a:schemeClr val="bg1"/>
                </a:solidFill>
              </a:rPr>
              <a:t>2016.12.26 </a:t>
            </a:r>
            <a:endParaRPr lang="zh-CN" altLang="en-US" sz="1600" dirty="0">
              <a:solidFill>
                <a:schemeClr val="bg1"/>
              </a:solidFill>
              <a:latin typeface="微软雅黑" pitchFamily="34" charset="-122"/>
              <a:ea typeface="微软雅黑" pitchFamily="34" charset="-122"/>
            </a:endParaRPr>
          </a:p>
        </p:txBody>
      </p:sp>
      <p:sp>
        <p:nvSpPr>
          <p:cNvPr id="88" name="文本框 87"/>
          <p:cNvSpPr txBox="1"/>
          <p:nvPr/>
        </p:nvSpPr>
        <p:spPr>
          <a:xfrm>
            <a:off x="7843458" y="2874496"/>
            <a:ext cx="2248671" cy="385362"/>
          </a:xfrm>
          <a:prstGeom prst="rect">
            <a:avLst/>
          </a:prstGeom>
          <a:noFill/>
        </p:spPr>
        <p:txBody>
          <a:bodyPr wrap="square" rtlCol="0">
            <a:spAutoFit/>
          </a:bodyPr>
          <a:lstStyle/>
          <a:p>
            <a:pPr algn="just">
              <a:lnSpc>
                <a:spcPct val="130000"/>
              </a:lnSpc>
            </a:pPr>
            <a:r>
              <a:rPr lang="en-US" altLang="zh-CN" sz="1600" dirty="0" smtClean="0">
                <a:solidFill>
                  <a:schemeClr val="bg1"/>
                </a:solidFill>
              </a:rPr>
              <a:t>2016.12.27</a:t>
            </a:r>
            <a:r>
              <a:rPr lang="zh-CN" altLang="zh-CN" sz="1600" dirty="0" smtClean="0">
                <a:solidFill>
                  <a:schemeClr val="bg1"/>
                </a:solidFill>
              </a:rPr>
              <a:t>—</a:t>
            </a:r>
            <a:r>
              <a:rPr lang="en-US" altLang="zh-CN" sz="1600" dirty="0" smtClean="0">
                <a:solidFill>
                  <a:schemeClr val="bg1"/>
                </a:solidFill>
              </a:rPr>
              <a:t>2017.01.15</a:t>
            </a:r>
            <a:endParaRPr lang="zh-CN" altLang="en-US" sz="1600" dirty="0">
              <a:solidFill>
                <a:schemeClr val="bg1"/>
              </a:solidFill>
              <a:latin typeface="微软雅黑" pitchFamily="34" charset="-122"/>
              <a:ea typeface="微软雅黑" pitchFamily="34" charset="-122"/>
            </a:endParaRPr>
          </a:p>
        </p:txBody>
      </p:sp>
      <p:sp>
        <p:nvSpPr>
          <p:cNvPr id="89" name="文本框 88"/>
          <p:cNvSpPr txBox="1"/>
          <p:nvPr/>
        </p:nvSpPr>
        <p:spPr>
          <a:xfrm>
            <a:off x="1939360" y="4722263"/>
            <a:ext cx="1666249"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结项</a:t>
            </a:r>
            <a:endParaRPr lang="zh-CN" altLang="en-US" sz="2000" b="1" dirty="0">
              <a:solidFill>
                <a:schemeClr val="bg1"/>
              </a:solidFill>
              <a:latin typeface="微软雅黑" pitchFamily="34" charset="-122"/>
              <a:ea typeface="微软雅黑" pitchFamily="34" charset="-122"/>
            </a:endParaRPr>
          </a:p>
        </p:txBody>
      </p:sp>
      <p:sp>
        <p:nvSpPr>
          <p:cNvPr id="91" name="文本框 90"/>
          <p:cNvSpPr txBox="1"/>
          <p:nvPr/>
        </p:nvSpPr>
        <p:spPr>
          <a:xfrm>
            <a:off x="4188542" y="4722263"/>
            <a:ext cx="3259394"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最后检查及功能修复、补充</a:t>
            </a:r>
            <a:endParaRPr lang="zh-CN" altLang="en-US" sz="2000" b="1" dirty="0">
              <a:solidFill>
                <a:schemeClr val="bg1"/>
              </a:solidFill>
              <a:latin typeface="微软雅黑" pitchFamily="34" charset="-122"/>
              <a:ea typeface="微软雅黑" pitchFamily="34" charset="-122"/>
            </a:endParaRPr>
          </a:p>
        </p:txBody>
      </p:sp>
      <p:sp>
        <p:nvSpPr>
          <p:cNvPr id="92" name="文本框 91"/>
          <p:cNvSpPr txBox="1"/>
          <p:nvPr/>
        </p:nvSpPr>
        <p:spPr>
          <a:xfrm>
            <a:off x="7843458" y="4722263"/>
            <a:ext cx="2421419" cy="400110"/>
          </a:xfrm>
          <a:prstGeom prst="rect">
            <a:avLst/>
          </a:prstGeom>
          <a:noFill/>
        </p:spPr>
        <p:txBody>
          <a:bodyPr wrap="square" rtlCol="0">
            <a:spAutoFit/>
          </a:bodyPr>
          <a:lstStyle/>
          <a:p>
            <a:r>
              <a:rPr lang="zh-CN" altLang="en-US" sz="2000" b="1" dirty="0" smtClean="0">
                <a:solidFill>
                  <a:schemeClr val="bg1"/>
                </a:solidFill>
                <a:latin typeface="微软雅黑" pitchFamily="34" charset="-122"/>
                <a:ea typeface="微软雅黑" pitchFamily="34" charset="-122"/>
              </a:rPr>
              <a:t>系统的整合组装</a:t>
            </a:r>
            <a:endParaRPr lang="zh-CN" altLang="en-US" sz="2000" b="1" dirty="0">
              <a:solidFill>
                <a:schemeClr val="bg1"/>
              </a:solidFill>
              <a:latin typeface="微软雅黑" pitchFamily="34" charset="-122"/>
              <a:ea typeface="微软雅黑" pitchFamily="34" charset="-122"/>
            </a:endParaRPr>
          </a:p>
        </p:txBody>
      </p:sp>
      <p:sp>
        <p:nvSpPr>
          <p:cNvPr id="29" name="文本框 87"/>
          <p:cNvSpPr txBox="1"/>
          <p:nvPr/>
        </p:nvSpPr>
        <p:spPr>
          <a:xfrm>
            <a:off x="7034982" y="5961825"/>
            <a:ext cx="4660490" cy="412421"/>
          </a:xfrm>
          <a:prstGeom prst="rect">
            <a:avLst/>
          </a:prstGeom>
          <a:noFill/>
        </p:spPr>
        <p:txBody>
          <a:bodyPr wrap="square" rtlCol="0">
            <a:spAutoFit/>
          </a:bodyPr>
          <a:lstStyle/>
          <a:p>
            <a:pPr algn="just">
              <a:lnSpc>
                <a:spcPct val="130000"/>
              </a:lnSpc>
            </a:pPr>
            <a:r>
              <a:rPr lang="en-US" altLang="zh-CN" sz="1600" dirty="0" smtClean="0">
                <a:solidFill>
                  <a:schemeClr val="bg1"/>
                </a:solidFill>
                <a:latin typeface="微软雅黑" pitchFamily="34" charset="-122"/>
                <a:ea typeface="微软雅黑" pitchFamily="34" charset="-122"/>
              </a:rPr>
              <a:t>( </a:t>
            </a:r>
            <a:r>
              <a:rPr lang="zh-CN" altLang="en-US" sz="1600" dirty="0" smtClean="0">
                <a:solidFill>
                  <a:schemeClr val="bg1"/>
                </a:solidFill>
                <a:latin typeface="微软雅黑" pitchFamily="34" charset="-122"/>
                <a:ea typeface="微软雅黑" pitchFamily="34" charset="-122"/>
              </a:rPr>
              <a:t>最后三项时间待定，依前面项目的进展决定 </a:t>
            </a:r>
            <a:r>
              <a:rPr lang="en-US" altLang="zh-CN" sz="1600" dirty="0" smtClean="0">
                <a:solidFill>
                  <a:schemeClr val="bg1"/>
                </a:solidFill>
                <a:latin typeface="微软雅黑" pitchFamily="34" charset="-122"/>
                <a:ea typeface="微软雅黑" pitchFamily="34" charset="-122"/>
              </a:rPr>
              <a:t>)</a:t>
            </a:r>
            <a:endParaRPr lang="zh-CN" altLang="en-US" sz="16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0" fill="hold" grpId="0" nodeType="withEffect">
                                  <p:stCondLst>
                                    <p:cond delay="25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0" fill="hold" grpId="0" nodeType="withEffect">
                                  <p:stCondLst>
                                    <p:cond delay="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500" fill="hold"/>
                                        <p:tgtEl>
                                          <p:spTgt spid="64"/>
                                        </p:tgtEl>
                                        <p:attrNameLst>
                                          <p:attrName>ppt_w</p:attrName>
                                        </p:attrNameLst>
                                      </p:cBhvr>
                                      <p:tavLst>
                                        <p:tav tm="0">
                                          <p:val>
                                            <p:fltVal val="0"/>
                                          </p:val>
                                        </p:tav>
                                        <p:tav tm="100000">
                                          <p:val>
                                            <p:strVal val="#ppt_w"/>
                                          </p:val>
                                        </p:tav>
                                      </p:tavLst>
                                    </p:anim>
                                    <p:anim calcmode="lin" valueType="num">
                                      <p:cBhvr>
                                        <p:cTn id="18" dur="500" fill="hold"/>
                                        <p:tgtEl>
                                          <p:spTgt spid="64"/>
                                        </p:tgtEl>
                                        <p:attrNameLst>
                                          <p:attrName>ppt_h</p:attrName>
                                        </p:attrNameLst>
                                      </p:cBhvr>
                                      <p:tavLst>
                                        <p:tav tm="0">
                                          <p:val>
                                            <p:fltVal val="0"/>
                                          </p:val>
                                        </p:tav>
                                        <p:tav tm="100000">
                                          <p:val>
                                            <p:strVal val="#ppt_h"/>
                                          </p:val>
                                        </p:tav>
                                      </p:tavLst>
                                    </p:anim>
                                    <p:animEffect transition="in" filter="fade">
                                      <p:cBhvr>
                                        <p:cTn id="19" dur="500"/>
                                        <p:tgtEl>
                                          <p:spTgt spid="64"/>
                                        </p:tgtEl>
                                      </p:cBhvr>
                                    </p:animEffect>
                                  </p:childTnLst>
                                </p:cTn>
                              </p:par>
                              <p:par>
                                <p:cTn id="20" presetID="53" presetClass="entr" presetSubtype="0" fill="hold" grpId="0" nodeType="withEffect">
                                  <p:stCondLst>
                                    <p:cond delay="75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ppt_w</p:attrName>
                                        </p:attrNameLst>
                                      </p:cBhvr>
                                      <p:tavLst>
                                        <p:tav tm="0">
                                          <p:val>
                                            <p:fltVal val="0"/>
                                          </p:val>
                                        </p:tav>
                                        <p:tav tm="100000">
                                          <p:val>
                                            <p:strVal val="#ppt_w"/>
                                          </p:val>
                                        </p:tav>
                                      </p:tavLst>
                                    </p:anim>
                                    <p:anim calcmode="lin" valueType="num">
                                      <p:cBhvr>
                                        <p:cTn id="23" dur="500" fill="hold"/>
                                        <p:tgtEl>
                                          <p:spTgt spid="69"/>
                                        </p:tgtEl>
                                        <p:attrNameLst>
                                          <p:attrName>ppt_h</p:attrName>
                                        </p:attrNameLst>
                                      </p:cBhvr>
                                      <p:tavLst>
                                        <p:tav tm="0">
                                          <p:val>
                                            <p:fltVal val="0"/>
                                          </p:val>
                                        </p:tav>
                                        <p:tav tm="100000">
                                          <p:val>
                                            <p:strVal val="#ppt_h"/>
                                          </p:val>
                                        </p:tav>
                                      </p:tavLst>
                                    </p:anim>
                                    <p:animEffect transition="in" filter="fade">
                                      <p:cBhvr>
                                        <p:cTn id="24" dur="500"/>
                                        <p:tgtEl>
                                          <p:spTgt spid="69"/>
                                        </p:tgtEl>
                                      </p:cBhvr>
                                    </p:animEffect>
                                  </p:childTnLst>
                                </p:cTn>
                              </p:par>
                              <p:par>
                                <p:cTn id="25" presetID="53" presetClass="entr" presetSubtype="0" fill="hold" grpId="0" nodeType="withEffect">
                                  <p:stCondLst>
                                    <p:cond delay="100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0" fill="hold" grpId="0" nodeType="withEffect">
                                  <p:stCondLst>
                                    <p:cond delay="1250"/>
                                  </p:stCondLst>
                                  <p:childTnLst>
                                    <p:set>
                                      <p:cBhvr>
                                        <p:cTn id="31" dur="1" fill="hold">
                                          <p:stCondLst>
                                            <p:cond delay="0"/>
                                          </p:stCondLst>
                                        </p:cTn>
                                        <p:tgtEl>
                                          <p:spTgt spid="67"/>
                                        </p:tgtEl>
                                        <p:attrNameLst>
                                          <p:attrName>style.visibility</p:attrName>
                                        </p:attrNameLst>
                                      </p:cBhvr>
                                      <p:to>
                                        <p:strVal val="visible"/>
                                      </p:to>
                                    </p:set>
                                    <p:anim calcmode="lin" valueType="num">
                                      <p:cBhvr>
                                        <p:cTn id="32" dur="500" fill="hold"/>
                                        <p:tgtEl>
                                          <p:spTgt spid="67"/>
                                        </p:tgtEl>
                                        <p:attrNameLst>
                                          <p:attrName>ppt_w</p:attrName>
                                        </p:attrNameLst>
                                      </p:cBhvr>
                                      <p:tavLst>
                                        <p:tav tm="0">
                                          <p:val>
                                            <p:fltVal val="0"/>
                                          </p:val>
                                        </p:tav>
                                        <p:tav tm="100000">
                                          <p:val>
                                            <p:strVal val="#ppt_w"/>
                                          </p:val>
                                        </p:tav>
                                      </p:tavLst>
                                    </p:anim>
                                    <p:anim calcmode="lin" valueType="num">
                                      <p:cBhvr>
                                        <p:cTn id="33" dur="500" fill="hold"/>
                                        <p:tgtEl>
                                          <p:spTgt spid="67"/>
                                        </p:tgtEl>
                                        <p:attrNameLst>
                                          <p:attrName>ppt_h</p:attrName>
                                        </p:attrNameLst>
                                      </p:cBhvr>
                                      <p:tavLst>
                                        <p:tav tm="0">
                                          <p:val>
                                            <p:fltVal val="0"/>
                                          </p:val>
                                        </p:tav>
                                        <p:tav tm="100000">
                                          <p:val>
                                            <p:strVal val="#ppt_h"/>
                                          </p:val>
                                        </p:tav>
                                      </p:tavLst>
                                    </p:anim>
                                    <p:animEffect transition="in" filter="fade">
                                      <p:cBhvr>
                                        <p:cTn id="34" dur="500"/>
                                        <p:tgtEl>
                                          <p:spTgt spid="67"/>
                                        </p:tgtEl>
                                      </p:cBhvr>
                                    </p:animEffect>
                                  </p:childTnLst>
                                </p:cTn>
                              </p:par>
                              <p:par>
                                <p:cTn id="35" presetID="2" presetClass="entr" presetSubtype="4" fill="hold" grpId="0" nodeType="withEffect">
                                  <p:stCondLst>
                                    <p:cond delay="1500"/>
                                  </p:stCondLst>
                                  <p:childTnLst>
                                    <p:set>
                                      <p:cBhvr>
                                        <p:cTn id="36" dur="1" fill="hold">
                                          <p:stCondLst>
                                            <p:cond delay="0"/>
                                          </p:stCondLst>
                                        </p:cTn>
                                        <p:tgtEl>
                                          <p:spTgt spid="81"/>
                                        </p:tgtEl>
                                        <p:attrNameLst>
                                          <p:attrName>style.visibility</p:attrName>
                                        </p:attrNameLst>
                                      </p:cBhvr>
                                      <p:to>
                                        <p:strVal val="visible"/>
                                      </p:to>
                                    </p:set>
                                    <p:anim calcmode="lin" valueType="num">
                                      <p:cBhvr additive="base">
                                        <p:cTn id="37" dur="500" fill="hold"/>
                                        <p:tgtEl>
                                          <p:spTgt spid="81"/>
                                        </p:tgtEl>
                                        <p:attrNameLst>
                                          <p:attrName>ppt_x</p:attrName>
                                        </p:attrNameLst>
                                      </p:cBhvr>
                                      <p:tavLst>
                                        <p:tav tm="0">
                                          <p:val>
                                            <p:strVal val="#ppt_x"/>
                                          </p:val>
                                        </p:tav>
                                        <p:tav tm="100000">
                                          <p:val>
                                            <p:strVal val="#ppt_x"/>
                                          </p:val>
                                        </p:tav>
                                      </p:tavLst>
                                    </p:anim>
                                    <p:anim calcmode="lin" valueType="num">
                                      <p:cBhvr additive="base">
                                        <p:cTn id="38" dur="500" fill="hold"/>
                                        <p:tgtEl>
                                          <p:spTgt spid="8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1500"/>
                                  </p:stCondLst>
                                  <p:childTnLst>
                                    <p:set>
                                      <p:cBhvr>
                                        <p:cTn id="40" dur="1" fill="hold">
                                          <p:stCondLst>
                                            <p:cond delay="0"/>
                                          </p:stCondLst>
                                        </p:cTn>
                                        <p:tgtEl>
                                          <p:spTgt spid="82"/>
                                        </p:tgtEl>
                                        <p:attrNameLst>
                                          <p:attrName>style.visibility</p:attrName>
                                        </p:attrNameLst>
                                      </p:cBhvr>
                                      <p:to>
                                        <p:strVal val="visible"/>
                                      </p:to>
                                    </p:set>
                                    <p:anim calcmode="lin" valueType="num">
                                      <p:cBhvr additive="base">
                                        <p:cTn id="41" dur="500" fill="hold"/>
                                        <p:tgtEl>
                                          <p:spTgt spid="82"/>
                                        </p:tgtEl>
                                        <p:attrNameLst>
                                          <p:attrName>ppt_x</p:attrName>
                                        </p:attrNameLst>
                                      </p:cBhvr>
                                      <p:tavLst>
                                        <p:tav tm="0">
                                          <p:val>
                                            <p:strVal val="#ppt_x"/>
                                          </p:val>
                                        </p:tav>
                                        <p:tav tm="100000">
                                          <p:val>
                                            <p:strVal val="#ppt_x"/>
                                          </p:val>
                                        </p:tav>
                                      </p:tavLst>
                                    </p:anim>
                                    <p:anim calcmode="lin" valueType="num">
                                      <p:cBhvr additive="base">
                                        <p:cTn id="42" dur="500" fill="hold"/>
                                        <p:tgtEl>
                                          <p:spTgt spid="8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500"/>
                                  </p:stCondLst>
                                  <p:childTnLst>
                                    <p:set>
                                      <p:cBhvr>
                                        <p:cTn id="44" dur="1" fill="hold">
                                          <p:stCondLst>
                                            <p:cond delay="0"/>
                                          </p:stCondLst>
                                        </p:cTn>
                                        <p:tgtEl>
                                          <p:spTgt spid="87"/>
                                        </p:tgtEl>
                                        <p:attrNameLst>
                                          <p:attrName>style.visibility</p:attrName>
                                        </p:attrNameLst>
                                      </p:cBhvr>
                                      <p:to>
                                        <p:strVal val="visible"/>
                                      </p:to>
                                    </p:set>
                                    <p:anim calcmode="lin" valueType="num">
                                      <p:cBhvr additive="base">
                                        <p:cTn id="45" dur="500" fill="hold"/>
                                        <p:tgtEl>
                                          <p:spTgt spid="87"/>
                                        </p:tgtEl>
                                        <p:attrNameLst>
                                          <p:attrName>ppt_x</p:attrName>
                                        </p:attrNameLst>
                                      </p:cBhvr>
                                      <p:tavLst>
                                        <p:tav tm="0">
                                          <p:val>
                                            <p:strVal val="#ppt_x"/>
                                          </p:val>
                                        </p:tav>
                                        <p:tav tm="100000">
                                          <p:val>
                                            <p:strVal val="#ppt_x"/>
                                          </p:val>
                                        </p:tav>
                                      </p:tavLst>
                                    </p:anim>
                                    <p:anim calcmode="lin" valueType="num">
                                      <p:cBhvr additive="base">
                                        <p:cTn id="46" dur="500" fill="hold"/>
                                        <p:tgtEl>
                                          <p:spTgt spid="8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150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500" fill="hold"/>
                                        <p:tgtEl>
                                          <p:spTgt spid="83"/>
                                        </p:tgtEl>
                                        <p:attrNameLst>
                                          <p:attrName>ppt_x</p:attrName>
                                        </p:attrNameLst>
                                      </p:cBhvr>
                                      <p:tavLst>
                                        <p:tav tm="0">
                                          <p:val>
                                            <p:strVal val="#ppt_x"/>
                                          </p:val>
                                        </p:tav>
                                        <p:tav tm="100000">
                                          <p:val>
                                            <p:strVal val="#ppt_x"/>
                                          </p:val>
                                        </p:tav>
                                      </p:tavLst>
                                    </p:anim>
                                    <p:anim calcmode="lin" valueType="num">
                                      <p:cBhvr additive="base">
                                        <p:cTn id="50" dur="500" fill="hold"/>
                                        <p:tgtEl>
                                          <p:spTgt spid="8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1500"/>
                                  </p:stCondLst>
                                  <p:childTnLst>
                                    <p:set>
                                      <p:cBhvr>
                                        <p:cTn id="52" dur="1" fill="hold">
                                          <p:stCondLst>
                                            <p:cond delay="0"/>
                                          </p:stCondLst>
                                        </p:cTn>
                                        <p:tgtEl>
                                          <p:spTgt spid="85"/>
                                        </p:tgtEl>
                                        <p:attrNameLst>
                                          <p:attrName>style.visibility</p:attrName>
                                        </p:attrNameLst>
                                      </p:cBhvr>
                                      <p:to>
                                        <p:strVal val="visible"/>
                                      </p:to>
                                    </p:set>
                                    <p:anim calcmode="lin" valueType="num">
                                      <p:cBhvr additive="base">
                                        <p:cTn id="53" dur="500" fill="hold"/>
                                        <p:tgtEl>
                                          <p:spTgt spid="85"/>
                                        </p:tgtEl>
                                        <p:attrNameLst>
                                          <p:attrName>ppt_x</p:attrName>
                                        </p:attrNameLst>
                                      </p:cBhvr>
                                      <p:tavLst>
                                        <p:tav tm="0">
                                          <p:val>
                                            <p:strVal val="#ppt_x"/>
                                          </p:val>
                                        </p:tav>
                                        <p:tav tm="100000">
                                          <p:val>
                                            <p:strVal val="#ppt_x"/>
                                          </p:val>
                                        </p:tav>
                                      </p:tavLst>
                                    </p:anim>
                                    <p:anim calcmode="lin" valueType="num">
                                      <p:cBhvr additive="base">
                                        <p:cTn id="54" dur="500" fill="hold"/>
                                        <p:tgtEl>
                                          <p:spTgt spid="8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1500"/>
                                  </p:stCondLst>
                                  <p:childTnLst>
                                    <p:set>
                                      <p:cBhvr>
                                        <p:cTn id="56" dur="1" fill="hold">
                                          <p:stCondLst>
                                            <p:cond delay="0"/>
                                          </p:stCondLst>
                                        </p:cTn>
                                        <p:tgtEl>
                                          <p:spTgt spid="88"/>
                                        </p:tgtEl>
                                        <p:attrNameLst>
                                          <p:attrName>style.visibility</p:attrName>
                                        </p:attrNameLst>
                                      </p:cBhvr>
                                      <p:to>
                                        <p:strVal val="visible"/>
                                      </p:to>
                                    </p:set>
                                    <p:anim calcmode="lin" valueType="num">
                                      <p:cBhvr additive="base">
                                        <p:cTn id="57" dur="500" fill="hold"/>
                                        <p:tgtEl>
                                          <p:spTgt spid="88"/>
                                        </p:tgtEl>
                                        <p:attrNameLst>
                                          <p:attrName>ppt_x</p:attrName>
                                        </p:attrNameLst>
                                      </p:cBhvr>
                                      <p:tavLst>
                                        <p:tav tm="0">
                                          <p:val>
                                            <p:strVal val="#ppt_x"/>
                                          </p:val>
                                        </p:tav>
                                        <p:tav tm="100000">
                                          <p:val>
                                            <p:strVal val="#ppt_x"/>
                                          </p:val>
                                        </p:tav>
                                      </p:tavLst>
                                    </p:anim>
                                    <p:anim calcmode="lin" valueType="num">
                                      <p:cBhvr additive="base">
                                        <p:cTn id="58" dur="500" fill="hold"/>
                                        <p:tgtEl>
                                          <p:spTgt spid="8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500"/>
                                  </p:stCondLst>
                                  <p:childTnLst>
                                    <p:set>
                                      <p:cBhvr>
                                        <p:cTn id="60" dur="1" fill="hold">
                                          <p:stCondLst>
                                            <p:cond delay="0"/>
                                          </p:stCondLst>
                                        </p:cTn>
                                        <p:tgtEl>
                                          <p:spTgt spid="92"/>
                                        </p:tgtEl>
                                        <p:attrNameLst>
                                          <p:attrName>style.visibility</p:attrName>
                                        </p:attrNameLst>
                                      </p:cBhvr>
                                      <p:to>
                                        <p:strVal val="visible"/>
                                      </p:to>
                                    </p:set>
                                    <p:anim calcmode="lin" valueType="num">
                                      <p:cBhvr additive="base">
                                        <p:cTn id="61" dur="500" fill="hold"/>
                                        <p:tgtEl>
                                          <p:spTgt spid="92"/>
                                        </p:tgtEl>
                                        <p:attrNameLst>
                                          <p:attrName>ppt_x</p:attrName>
                                        </p:attrNameLst>
                                      </p:cBhvr>
                                      <p:tavLst>
                                        <p:tav tm="0">
                                          <p:val>
                                            <p:strVal val="#ppt_x"/>
                                          </p:val>
                                        </p:tav>
                                        <p:tav tm="100000">
                                          <p:val>
                                            <p:strVal val="#ppt_x"/>
                                          </p:val>
                                        </p:tav>
                                      </p:tavLst>
                                    </p:anim>
                                    <p:anim calcmode="lin" valueType="num">
                                      <p:cBhvr additive="base">
                                        <p:cTn id="62" dur="500" fill="hold"/>
                                        <p:tgtEl>
                                          <p:spTgt spid="9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1500"/>
                                  </p:stCondLst>
                                  <p:childTnLst>
                                    <p:set>
                                      <p:cBhvr>
                                        <p:cTn id="64" dur="1" fill="hold">
                                          <p:stCondLst>
                                            <p:cond delay="0"/>
                                          </p:stCondLst>
                                        </p:cTn>
                                        <p:tgtEl>
                                          <p:spTgt spid="91"/>
                                        </p:tgtEl>
                                        <p:attrNameLst>
                                          <p:attrName>style.visibility</p:attrName>
                                        </p:attrNameLst>
                                      </p:cBhvr>
                                      <p:to>
                                        <p:strVal val="visible"/>
                                      </p:to>
                                    </p:set>
                                    <p:anim calcmode="lin" valueType="num">
                                      <p:cBhvr additive="base">
                                        <p:cTn id="65" dur="500" fill="hold"/>
                                        <p:tgtEl>
                                          <p:spTgt spid="91"/>
                                        </p:tgtEl>
                                        <p:attrNameLst>
                                          <p:attrName>ppt_x</p:attrName>
                                        </p:attrNameLst>
                                      </p:cBhvr>
                                      <p:tavLst>
                                        <p:tav tm="0">
                                          <p:val>
                                            <p:strVal val="#ppt_x"/>
                                          </p:val>
                                        </p:tav>
                                        <p:tav tm="100000">
                                          <p:val>
                                            <p:strVal val="#ppt_x"/>
                                          </p:val>
                                        </p:tav>
                                      </p:tavLst>
                                    </p:anim>
                                    <p:anim calcmode="lin" valueType="num">
                                      <p:cBhvr additive="base">
                                        <p:cTn id="66" dur="500" fill="hold"/>
                                        <p:tgtEl>
                                          <p:spTgt spid="9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1500"/>
                                  </p:stCondLst>
                                  <p:childTnLst>
                                    <p:set>
                                      <p:cBhvr>
                                        <p:cTn id="68" dur="1" fill="hold">
                                          <p:stCondLst>
                                            <p:cond delay="0"/>
                                          </p:stCondLst>
                                        </p:cTn>
                                        <p:tgtEl>
                                          <p:spTgt spid="89"/>
                                        </p:tgtEl>
                                        <p:attrNameLst>
                                          <p:attrName>style.visibility</p:attrName>
                                        </p:attrNameLst>
                                      </p:cBhvr>
                                      <p:to>
                                        <p:strVal val="visible"/>
                                      </p:to>
                                    </p:set>
                                    <p:anim calcmode="lin" valueType="num">
                                      <p:cBhvr additive="base">
                                        <p:cTn id="69" dur="500" fill="hold"/>
                                        <p:tgtEl>
                                          <p:spTgt spid="89"/>
                                        </p:tgtEl>
                                        <p:attrNameLst>
                                          <p:attrName>ppt_x</p:attrName>
                                        </p:attrNameLst>
                                      </p:cBhvr>
                                      <p:tavLst>
                                        <p:tav tm="0">
                                          <p:val>
                                            <p:strVal val="#ppt_x"/>
                                          </p:val>
                                        </p:tav>
                                        <p:tav tm="100000">
                                          <p:val>
                                            <p:strVal val="#ppt_x"/>
                                          </p:val>
                                        </p:tav>
                                      </p:tavLst>
                                    </p:anim>
                                    <p:anim calcmode="lin" valueType="num">
                                      <p:cBhvr additive="base">
                                        <p:cTn id="70" dur="500" fill="hold"/>
                                        <p:tgtEl>
                                          <p:spTgt spid="8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150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P spid="64" grpId="0"/>
      <p:bldP spid="67" grpId="0"/>
      <p:bldP spid="68" grpId="0"/>
      <p:bldP spid="69" grpId="0"/>
      <p:bldP spid="81" grpId="0"/>
      <p:bldP spid="82" grpId="0"/>
      <p:bldP spid="83" grpId="0"/>
      <p:bldP spid="85" grpId="0"/>
      <p:bldP spid="87" grpId="0"/>
      <p:bldP spid="88" grpId="0"/>
      <p:bldP spid="89" grpId="0"/>
      <p:bldP spid="91" grpId="0"/>
      <p:bldP spid="92"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 Same Side Corner Rectangle 154"/>
          <p:cNvSpPr/>
          <p:nvPr/>
        </p:nvSpPr>
        <p:spPr>
          <a:xfrm>
            <a:off x="3413419" y="2827687"/>
            <a:ext cx="5741084" cy="1331358"/>
          </a:xfrm>
          <a:prstGeom prst="round2SameRect">
            <a:avLst/>
          </a:prstGeom>
          <a:noFill/>
          <a:ln w="28575">
            <a:solidFill>
              <a:srgbClr val="84CB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lumMod val="75000"/>
                  <a:lumOff val="25000"/>
                </a:schemeClr>
              </a:solidFill>
            </a:endParaRPr>
          </a:p>
        </p:txBody>
      </p:sp>
      <p:sp>
        <p:nvSpPr>
          <p:cNvPr id="119" name="文本框 118"/>
          <p:cNvSpPr txBox="1"/>
          <p:nvPr/>
        </p:nvSpPr>
        <p:spPr>
          <a:xfrm>
            <a:off x="2966777" y="3111910"/>
            <a:ext cx="6556026" cy="742319"/>
          </a:xfrm>
          <a:prstGeom prst="rect">
            <a:avLst/>
          </a:prstGeom>
          <a:noFill/>
        </p:spPr>
        <p:txBody>
          <a:bodyPr wrap="square" rtlCol="0">
            <a:spAutoFit/>
          </a:bodyPr>
          <a:lstStyle/>
          <a:p>
            <a:pPr algn="ctr">
              <a:lnSpc>
                <a:spcPct val="130000"/>
              </a:lnSpc>
            </a:pPr>
            <a:r>
              <a:rPr lang="zh-CN" altLang="en-US" sz="3600" dirty="0" smtClean="0">
                <a:solidFill>
                  <a:schemeClr val="bg1"/>
                </a:solidFill>
                <a:latin typeface="微软雅黑" pitchFamily="34" charset="-122"/>
                <a:ea typeface="微软雅黑" pitchFamily="34" charset="-122"/>
              </a:rPr>
              <a:t>感谢您的聆听</a:t>
            </a:r>
            <a:endParaRPr lang="zh-CN" altLang="en-US" sz="3600" dirty="0">
              <a:solidFill>
                <a:schemeClr val="bg1"/>
              </a:solidFill>
              <a:latin typeface="微软雅黑" pitchFamily="34" charset="-122"/>
              <a:ea typeface="微软雅黑" pitchFamily="34" charset="-122"/>
            </a:endParaRPr>
          </a:p>
        </p:txBody>
      </p:sp>
      <p:grpSp>
        <p:nvGrpSpPr>
          <p:cNvPr id="25" name="组合 24"/>
          <p:cNvGrpSpPr/>
          <p:nvPr/>
        </p:nvGrpSpPr>
        <p:grpSpPr>
          <a:xfrm rot="20583782">
            <a:off x="822007" y="4060240"/>
            <a:ext cx="4013147" cy="2788363"/>
            <a:chOff x="912737" y="565770"/>
            <a:chExt cx="3097450" cy="2152130"/>
          </a:xfrm>
        </p:grpSpPr>
        <p:sp>
          <p:nvSpPr>
            <p:cNvPr id="26" name="等腰三角形 25"/>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7" name="等腰三角形 26"/>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8" name="等腰三角形 27"/>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29" name="等腰三角形 28"/>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1" name="等腰三角形 30"/>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2" name="椭圆 31"/>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67"/>
            <p:cNvGrpSpPr/>
            <p:nvPr/>
          </p:nvGrpSpPr>
          <p:grpSpPr>
            <a:xfrm rot="8977127">
              <a:off x="3563479" y="1987179"/>
              <a:ext cx="446708" cy="334617"/>
              <a:chOff x="2822785" y="1265179"/>
              <a:chExt cx="930073" cy="696693"/>
            </a:xfrm>
          </p:grpSpPr>
          <p:sp>
            <p:nvSpPr>
              <p:cNvPr id="36" name="等腰三角形 35"/>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37" name="等腰三角形 36"/>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grpSp>
        <p:nvGrpSpPr>
          <p:cNvPr id="38" name="组合 37"/>
          <p:cNvGrpSpPr/>
          <p:nvPr/>
        </p:nvGrpSpPr>
        <p:grpSpPr>
          <a:xfrm rot="9900000">
            <a:off x="8868815" y="364173"/>
            <a:ext cx="3097450" cy="2152130"/>
            <a:chOff x="912737" y="565770"/>
            <a:chExt cx="3097450" cy="2152130"/>
          </a:xfrm>
        </p:grpSpPr>
        <p:sp>
          <p:nvSpPr>
            <p:cNvPr id="39" name="等腰三角形 38"/>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0" name="等腰三角形 39"/>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1" name="等腰三角形 40"/>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3" name="等腰三角形 42"/>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4" name="等腰三角形 4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45" name="椭圆 44"/>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67"/>
            <p:cNvGrpSpPr/>
            <p:nvPr/>
          </p:nvGrpSpPr>
          <p:grpSpPr>
            <a:xfrm rot="8977127">
              <a:off x="3563479" y="1987179"/>
              <a:ext cx="446708" cy="334617"/>
              <a:chOff x="2822785" y="1265179"/>
              <a:chExt cx="930073" cy="696693"/>
            </a:xfrm>
          </p:grpSpPr>
          <p:sp>
            <p:nvSpPr>
              <p:cNvPr id="49" name="等腰三角形 48"/>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50" name="等腰三角形 49"/>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slide(fromBottom)">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644488" y="508609"/>
            <a:ext cx="3103414" cy="677108"/>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en-US" altLang="zh-CN" sz="4400" dirty="0">
                <a:solidFill>
                  <a:schemeClr val="bg1"/>
                </a:solidFill>
                <a:latin typeface="Arial" pitchFamily="34" charset="0"/>
                <a:cs typeface="Arial" pitchFamily="34" charset="0"/>
              </a:rPr>
              <a:t>CONTENTS</a:t>
            </a:r>
            <a:endParaRPr lang="zh-CN" altLang="en-US" sz="4400" dirty="0">
              <a:solidFill>
                <a:schemeClr val="bg1"/>
              </a:solidFill>
              <a:latin typeface="Arial" pitchFamily="34" charset="0"/>
              <a:cs typeface="Arial" pitchFamily="34" charset="0"/>
            </a:endParaRPr>
          </a:p>
        </p:txBody>
      </p:sp>
      <p:cxnSp>
        <p:nvCxnSpPr>
          <p:cNvPr id="30" name="直接连接符 29"/>
          <p:cNvCxnSpPr/>
          <p:nvPr/>
        </p:nvCxnSpPr>
        <p:spPr>
          <a:xfrm>
            <a:off x="3669596" y="1185717"/>
            <a:ext cx="5053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3"/>
          <p:cNvSpPr txBox="1"/>
          <p:nvPr/>
        </p:nvSpPr>
        <p:spPr>
          <a:xfrm>
            <a:off x="2460244" y="2183370"/>
            <a:ext cx="1474763"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11500" noProof="0" dirty="0">
                <a:solidFill>
                  <a:srgbClr val="F8D35E"/>
                </a:solidFill>
                <a:latin typeface="Arial" pitchFamily="34" charset="0"/>
                <a:cs typeface="Arial" pitchFamily="34" charset="0"/>
              </a:rPr>
              <a:t>Ⅰ</a:t>
            </a:r>
            <a:endParaRPr kumimoji="0" lang="en-US" sz="11500" b="1" i="0" u="none" strike="noStrike" kern="1200" cap="none" spc="0" normalizeH="0" baseline="0" noProof="0" dirty="0" smtClean="0">
              <a:ln>
                <a:noFill/>
              </a:ln>
              <a:solidFill>
                <a:srgbClr val="F8D35E"/>
              </a:solidFill>
              <a:effectLst/>
              <a:uLnTx/>
              <a:uFillTx/>
              <a:latin typeface="Arial" pitchFamily="34" charset="0"/>
              <a:cs typeface="Arial" pitchFamily="34" charset="0"/>
            </a:endParaRPr>
          </a:p>
        </p:txBody>
      </p:sp>
      <p:sp>
        <p:nvSpPr>
          <p:cNvPr id="49" name="文本框 48"/>
          <p:cNvSpPr txBox="1"/>
          <p:nvPr/>
        </p:nvSpPr>
        <p:spPr>
          <a:xfrm>
            <a:off x="3960811" y="2976522"/>
            <a:ext cx="4812443" cy="707886"/>
          </a:xfrm>
          <a:prstGeom prst="rect">
            <a:avLst/>
          </a:prstGeom>
          <a:noFill/>
        </p:spPr>
        <p:txBody>
          <a:bodyPr wrap="square" rtlCol="0">
            <a:spAutoFit/>
          </a:bodyPr>
          <a:lstStyle/>
          <a:p>
            <a:pPr algn="dist"/>
            <a:r>
              <a:rPr lang="zh-CN" altLang="en-US" sz="4000" b="1" dirty="0" smtClean="0">
                <a:solidFill>
                  <a:schemeClr val="bg1"/>
                </a:solidFill>
                <a:latin typeface="微软雅黑" pitchFamily="34" charset="-122"/>
                <a:ea typeface="微软雅黑" pitchFamily="34" charset="-122"/>
              </a:rPr>
              <a:t>项目进展情况概述</a:t>
            </a:r>
            <a:endParaRPr lang="zh-CN" altLang="en-US" sz="4000" b="1" dirty="0">
              <a:solidFill>
                <a:schemeClr val="bg1"/>
              </a:solidFill>
              <a:latin typeface="微软雅黑" pitchFamily="34" charset="-122"/>
              <a:ea typeface="微软雅黑" pitchFamily="34" charset="-122"/>
            </a:endParaRPr>
          </a:p>
        </p:txBody>
      </p:sp>
      <p:grpSp>
        <p:nvGrpSpPr>
          <p:cNvPr id="59" name="组合 58"/>
          <p:cNvGrpSpPr/>
          <p:nvPr/>
        </p:nvGrpSpPr>
        <p:grpSpPr>
          <a:xfrm rot="11891394">
            <a:off x="7883799" y="2295897"/>
            <a:ext cx="3097450" cy="2152130"/>
            <a:chOff x="912737" y="565770"/>
            <a:chExt cx="3097450" cy="2152130"/>
          </a:xfrm>
        </p:grpSpPr>
        <p:sp>
          <p:nvSpPr>
            <p:cNvPr id="60" name="等腰三角形 59"/>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1" name="等腰三角形 60"/>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2" name="等腰三角形 61"/>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3" name="等腰三角形 62"/>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4" name="等腰三角形 6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5" name="椭圆 64"/>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rot="8977127">
              <a:off x="3563479" y="1987179"/>
              <a:ext cx="446708" cy="334617"/>
              <a:chOff x="2822785" y="1265179"/>
              <a:chExt cx="930073" cy="696693"/>
            </a:xfrm>
          </p:grpSpPr>
          <p:sp>
            <p:nvSpPr>
              <p:cNvPr id="69" name="等腰三角形 68"/>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70" name="等腰三角形 69"/>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cxnSp>
        <p:nvCxnSpPr>
          <p:cNvPr id="71" name="Straight Connector 13"/>
          <p:cNvCxnSpPr/>
          <p:nvPr/>
        </p:nvCxnSpPr>
        <p:spPr>
          <a:xfrm flipH="1">
            <a:off x="0" y="4110074"/>
            <a:ext cx="6331945" cy="0"/>
          </a:xfrm>
          <a:prstGeom prst="line">
            <a:avLst/>
          </a:prstGeom>
          <a:ln w="19050" cap="sq">
            <a:solidFill>
              <a:srgbClr val="F8D35E"/>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3960811" y="2483453"/>
            <a:ext cx="6124885" cy="584775"/>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3200" dirty="0" smtClean="0">
                <a:latin typeface="Aharoni" pitchFamily="2" charset="-79"/>
                <a:cs typeface="Aharoni" pitchFamily="2" charset="-79"/>
              </a:rPr>
              <a:t>Project progress</a:t>
            </a:r>
            <a:endParaRPr lang="zh-CN" altLang="en-US" sz="3600" dirty="0">
              <a:latin typeface="Aharoni" pitchFamily="2" charset="-79"/>
              <a:cs typeface="Aharoni" pitchFamily="2" charset="-79"/>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latin typeface="微软雅黑" pitchFamily="34" charset="-122"/>
                <a:ea typeface="微软雅黑" pitchFamily="34" charset="-122"/>
              </a:rPr>
              <a:t>项目进展总述</a:t>
            </a:r>
            <a:endParaRPr lang="zh-CN" altLang="en-US" dirty="0">
              <a:solidFill>
                <a:schemeClr val="bg1"/>
              </a:solidFill>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smtClean="0">
                <a:solidFill>
                  <a:schemeClr val="bg1"/>
                </a:solidFill>
                <a:latin typeface="微软雅黑" pitchFamily="34" charset="-122"/>
                <a:ea typeface="微软雅黑" pitchFamily="34" charset="-122"/>
              </a:rPr>
              <a:t>1</a:t>
            </a:r>
            <a:r>
              <a:rPr lang="zh-CN"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基本完成对</a:t>
            </a:r>
            <a:r>
              <a:rPr lang="zh-CN" altLang="zh-CN" dirty="0" smtClean="0">
                <a:solidFill>
                  <a:schemeClr val="bg1"/>
                </a:solidFill>
                <a:latin typeface="微软雅黑" pitchFamily="34" charset="-122"/>
                <a:ea typeface="微软雅黑" pitchFamily="34" charset="-122"/>
              </a:rPr>
              <a:t>数据库的创建，确定了数据库里面所有的表以及数据类型、类别；</a:t>
            </a:r>
          </a:p>
          <a:p>
            <a:r>
              <a:rPr lang="en-US" altLang="zh-CN" dirty="0" smtClean="0">
                <a:solidFill>
                  <a:schemeClr val="bg1"/>
                </a:solidFill>
                <a:latin typeface="微软雅黑" pitchFamily="34" charset="-122"/>
                <a:ea typeface="微软雅黑" pitchFamily="34" charset="-122"/>
              </a:rPr>
              <a:t>2</a:t>
            </a:r>
            <a:r>
              <a:rPr lang="zh-CN" altLang="zh-CN" dirty="0" smtClean="0">
                <a:solidFill>
                  <a:schemeClr val="bg1"/>
                </a:solidFill>
                <a:latin typeface="微软雅黑" pitchFamily="34" charset="-122"/>
                <a:ea typeface="微软雅黑" pitchFamily="34" charset="-122"/>
              </a:rPr>
              <a:t>、后台</a:t>
            </a:r>
            <a:r>
              <a:rPr lang="zh-CN" altLang="en-US" dirty="0" smtClean="0">
                <a:solidFill>
                  <a:schemeClr val="bg1"/>
                </a:solidFill>
                <a:latin typeface="微软雅黑" pitchFamily="34" charset="-122"/>
                <a:ea typeface="微软雅黑" pitchFamily="34" charset="-122"/>
              </a:rPr>
              <a:t>方面：目前后台</a:t>
            </a:r>
            <a:r>
              <a:rPr lang="zh-CN" altLang="zh-CN" dirty="0" smtClean="0">
                <a:solidFill>
                  <a:schemeClr val="bg1"/>
                </a:solidFill>
                <a:latin typeface="微软雅黑" pitchFamily="34" charset="-122"/>
                <a:ea typeface="微软雅黑" pitchFamily="34" charset="-122"/>
              </a:rPr>
              <a:t>搭建还没有完全达到系统</a:t>
            </a:r>
            <a:r>
              <a:rPr lang="zh-CN" altLang="en-US" dirty="0" smtClean="0">
                <a:solidFill>
                  <a:schemeClr val="bg1"/>
                </a:solidFill>
                <a:latin typeface="微软雅黑" pitchFamily="34" charset="-122"/>
                <a:ea typeface="微软雅黑" pitchFamily="34" charset="-122"/>
              </a:rPr>
              <a:t>所需的</a:t>
            </a:r>
            <a:r>
              <a:rPr lang="zh-CN" altLang="zh-CN" dirty="0" smtClean="0">
                <a:solidFill>
                  <a:schemeClr val="bg1"/>
                </a:solidFill>
                <a:latin typeface="微软雅黑" pitchFamily="34" charset="-122"/>
                <a:ea typeface="微软雅黑" pitchFamily="34" charset="-122"/>
              </a:rPr>
              <a:t>所有要求，但是已经完成了基础框架的设计，功能模块方面已经完成的有信息修改、文件上传、首页公告等模块；</a:t>
            </a:r>
          </a:p>
          <a:p>
            <a:r>
              <a:rPr lang="en-US" altLang="zh-CN" dirty="0" smtClean="0">
                <a:solidFill>
                  <a:schemeClr val="bg1"/>
                </a:solidFill>
                <a:latin typeface="微软雅黑" pitchFamily="34" charset="-122"/>
                <a:ea typeface="微软雅黑" pitchFamily="34" charset="-122"/>
              </a:rPr>
              <a:t>3</a:t>
            </a:r>
            <a:r>
              <a:rPr lang="zh-CN" altLang="zh-CN" dirty="0" smtClean="0">
                <a:solidFill>
                  <a:schemeClr val="bg1"/>
                </a:solidFill>
                <a:latin typeface="微软雅黑" pitchFamily="34" charset="-122"/>
                <a:ea typeface="微软雅黑" pitchFamily="34" charset="-122"/>
              </a:rPr>
              <a:t>、网页方面</a:t>
            </a:r>
            <a:r>
              <a:rPr lang="zh-CN" altLang="en-US" dirty="0" smtClean="0">
                <a:solidFill>
                  <a:schemeClr val="bg1"/>
                </a:solidFill>
                <a:latin typeface="微软雅黑" pitchFamily="34" charset="-122"/>
                <a:ea typeface="微软雅黑" pitchFamily="34" charset="-122"/>
              </a:rPr>
              <a:t>：进行了部分网页的设计，</a:t>
            </a:r>
            <a:r>
              <a:rPr lang="zh-CN" altLang="zh-CN" dirty="0" smtClean="0">
                <a:solidFill>
                  <a:schemeClr val="bg1"/>
                </a:solidFill>
                <a:latin typeface="微软雅黑" pitchFamily="34" charset="-122"/>
                <a:ea typeface="微软雅黑" pitchFamily="34" charset="-122"/>
              </a:rPr>
              <a:t>包括</a:t>
            </a:r>
            <a:r>
              <a:rPr lang="zh-CN" altLang="en-US" dirty="0" smtClean="0">
                <a:solidFill>
                  <a:schemeClr val="bg1"/>
                </a:solidFill>
                <a:latin typeface="微软雅黑" pitchFamily="34" charset="-122"/>
                <a:ea typeface="微软雅黑" pitchFamily="34" charset="-122"/>
              </a:rPr>
              <a:t>网页</a:t>
            </a:r>
            <a:r>
              <a:rPr lang="zh-CN" altLang="zh-CN" dirty="0" smtClean="0">
                <a:solidFill>
                  <a:schemeClr val="bg1"/>
                </a:solidFill>
                <a:latin typeface="微软雅黑" pitchFamily="34" charset="-122"/>
                <a:ea typeface="微软雅黑" pitchFamily="34" charset="-122"/>
              </a:rPr>
              <a:t>界面的结构、布局以及图片文字等信息的优化；</a:t>
            </a:r>
          </a:p>
          <a:p>
            <a:r>
              <a:rPr lang="en-US" altLang="zh-CN" dirty="0" smtClean="0">
                <a:solidFill>
                  <a:schemeClr val="bg1"/>
                </a:solidFill>
                <a:latin typeface="微软雅黑" pitchFamily="34" charset="-122"/>
                <a:ea typeface="微软雅黑" pitchFamily="34" charset="-122"/>
              </a:rPr>
              <a:t>4</a:t>
            </a:r>
            <a:r>
              <a:rPr lang="zh-CN" altLang="zh-CN"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APP</a:t>
            </a:r>
            <a:r>
              <a:rPr lang="zh-CN" altLang="zh-CN" dirty="0" smtClean="0">
                <a:solidFill>
                  <a:schemeClr val="bg1"/>
                </a:solidFill>
                <a:latin typeface="微软雅黑" pitchFamily="34" charset="-122"/>
                <a:ea typeface="微软雅黑" pitchFamily="34" charset="-122"/>
              </a:rPr>
              <a:t>的设计进展比较慢，学习也比较困难，这块计划在日后着重研究设计</a:t>
            </a:r>
            <a:r>
              <a:rPr lang="zh-CN" altLang="zh-CN" dirty="0" smtClean="0"/>
              <a:t>。</a:t>
            </a:r>
          </a:p>
          <a:p>
            <a:endParaRPr lang="zh-CN" altLang="en-US" dirty="0"/>
          </a:p>
        </p:txBody>
      </p:sp>
      <p:sp>
        <p:nvSpPr>
          <p:cNvPr id="4" name="Freeform 116"/>
          <p:cNvSpPr>
            <a:spLocks noEditPoints="1"/>
          </p:cNvSpPr>
          <p:nvPr/>
        </p:nvSpPr>
        <p:spPr bwMode="auto">
          <a:xfrm>
            <a:off x="10187728" y="482422"/>
            <a:ext cx="1011143" cy="815436"/>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47264"/>
          </a:solidFill>
          <a:ln w="9525">
            <a:noFill/>
            <a:round/>
          </a:ln>
        </p:spPr>
        <p:txBody>
          <a:bodyPr vert="horz" wrap="square" lIns="91440" tIns="45720" rIns="91440" bIns="45720" numCol="1" anchor="t" anchorCtr="0" compatLnSpc="1"/>
          <a:lstStyle/>
          <a:p>
            <a:endParaRPr lang="en-US"/>
          </a:p>
        </p:txBody>
      </p:sp>
    </p:spTree>
  </p:cSld>
  <p:clrMapOvr>
    <a:masterClrMapping/>
  </p:clrMapOvr>
  <p:transition spd="slow"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644488" y="508609"/>
            <a:ext cx="3103414" cy="677108"/>
          </a:xfrm>
          <a:prstGeom prst="rect">
            <a:avLst/>
          </a:prstGeom>
        </p:spPr>
        <p:txBody>
          <a:bodyPr wrap="non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en-US" altLang="zh-CN" sz="4400" dirty="0">
                <a:solidFill>
                  <a:schemeClr val="bg1"/>
                </a:solidFill>
                <a:latin typeface="Arial" pitchFamily="34" charset="0"/>
                <a:cs typeface="Arial" pitchFamily="34" charset="0"/>
              </a:rPr>
              <a:t>CONTENTS</a:t>
            </a:r>
            <a:endParaRPr lang="zh-CN" altLang="en-US" sz="4400" dirty="0">
              <a:solidFill>
                <a:schemeClr val="bg1"/>
              </a:solidFill>
              <a:latin typeface="Arial" pitchFamily="34" charset="0"/>
              <a:cs typeface="Arial" pitchFamily="34" charset="0"/>
            </a:endParaRPr>
          </a:p>
        </p:txBody>
      </p:sp>
      <p:cxnSp>
        <p:nvCxnSpPr>
          <p:cNvPr id="30" name="直接连接符 29"/>
          <p:cNvCxnSpPr/>
          <p:nvPr/>
        </p:nvCxnSpPr>
        <p:spPr>
          <a:xfrm>
            <a:off x="3669596" y="1185717"/>
            <a:ext cx="50531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3"/>
          <p:cNvSpPr txBox="1"/>
          <p:nvPr/>
        </p:nvSpPr>
        <p:spPr>
          <a:xfrm>
            <a:off x="2460244" y="2183370"/>
            <a:ext cx="1474764"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latinLnBrk="0" hangingPunct="1">
              <a:spcBef>
                <a:spcPct val="20000"/>
              </a:spcBef>
              <a:spcAft>
                <a:spcPts val="0"/>
              </a:spcAft>
              <a:buClrTx/>
              <a:buSzTx/>
              <a:buFont typeface="Arial" pitchFamily="34" charset="0"/>
              <a:buNone/>
              <a:defRPr/>
            </a:pPr>
            <a:r>
              <a:rPr lang="en-US" altLang="zh-CN" sz="11500" noProof="0" dirty="0">
                <a:solidFill>
                  <a:srgbClr val="F47264"/>
                </a:solidFill>
                <a:latin typeface="Arial" pitchFamily="34" charset="0"/>
                <a:cs typeface="Arial" pitchFamily="34" charset="0"/>
              </a:rPr>
              <a:t>Ⅱ</a:t>
            </a:r>
            <a:endParaRPr kumimoji="0" lang="en-US" sz="11500" b="1" i="0" u="none" strike="noStrike" kern="1200" cap="none" spc="0" normalizeH="0" baseline="0" noProof="0" dirty="0" smtClean="0">
              <a:ln>
                <a:noFill/>
              </a:ln>
              <a:solidFill>
                <a:srgbClr val="F47264"/>
              </a:solidFill>
              <a:effectLst/>
              <a:uLnTx/>
              <a:uFillTx/>
              <a:latin typeface="Arial" pitchFamily="34" charset="0"/>
              <a:cs typeface="Arial" pitchFamily="34" charset="0"/>
            </a:endParaRPr>
          </a:p>
        </p:txBody>
      </p:sp>
      <p:sp>
        <p:nvSpPr>
          <p:cNvPr id="49" name="文本框 48"/>
          <p:cNvSpPr txBox="1"/>
          <p:nvPr/>
        </p:nvSpPr>
        <p:spPr>
          <a:xfrm>
            <a:off x="3960811" y="2976522"/>
            <a:ext cx="3887789" cy="707886"/>
          </a:xfrm>
          <a:prstGeom prst="rect">
            <a:avLst/>
          </a:prstGeom>
          <a:noFill/>
        </p:spPr>
        <p:txBody>
          <a:bodyPr wrap="square" rtlCol="0">
            <a:spAutoFit/>
          </a:bodyPr>
          <a:lstStyle/>
          <a:p>
            <a:pPr algn="dist"/>
            <a:r>
              <a:rPr lang="zh-CN" altLang="en-US" sz="4000" b="1" dirty="0" smtClean="0">
                <a:solidFill>
                  <a:schemeClr val="bg1"/>
                </a:solidFill>
                <a:latin typeface="微软雅黑" pitchFamily="34" charset="-122"/>
                <a:ea typeface="微软雅黑" pitchFamily="34" charset="-122"/>
              </a:rPr>
              <a:t>成果展示</a:t>
            </a:r>
            <a:endParaRPr lang="zh-CN" altLang="en-US" sz="4000" b="1" dirty="0">
              <a:solidFill>
                <a:schemeClr val="bg1"/>
              </a:solidFill>
              <a:latin typeface="微软雅黑" pitchFamily="34" charset="-122"/>
              <a:ea typeface="微软雅黑" pitchFamily="34" charset="-122"/>
            </a:endParaRPr>
          </a:p>
        </p:txBody>
      </p:sp>
      <p:sp>
        <p:nvSpPr>
          <p:cNvPr id="50" name="文本框 49"/>
          <p:cNvSpPr txBox="1"/>
          <p:nvPr/>
        </p:nvSpPr>
        <p:spPr>
          <a:xfrm>
            <a:off x="3960810" y="2483453"/>
            <a:ext cx="5551899" cy="584775"/>
          </a:xfrm>
          <a:prstGeom prst="rect">
            <a:avLst/>
          </a:prstGeom>
          <a:noFill/>
        </p:spPr>
        <p:txBody>
          <a:bodyPr wrap="square" rtlCol="0">
            <a:spAutoFit/>
          </a:bodyPr>
          <a:lstStyle>
            <a:defPPr>
              <a:defRPr lang="zh-CN"/>
            </a:defPPr>
            <a:lvl1pPr>
              <a:defRPr sz="6000" b="1" i="1">
                <a:solidFill>
                  <a:schemeClr val="bg1"/>
                </a:solidFill>
                <a:latin typeface="Meiryo UI" pitchFamily="34" charset="-128"/>
                <a:ea typeface="Meiryo UI" pitchFamily="34" charset="-128"/>
                <a:cs typeface="Meiryo UI" pitchFamily="34" charset="-128"/>
              </a:defRPr>
            </a:lvl1pPr>
          </a:lstStyle>
          <a:p>
            <a:r>
              <a:rPr lang="en-US" altLang="zh-CN" sz="3200" dirty="0" smtClean="0">
                <a:latin typeface="Aharoni" pitchFamily="2" charset="-79"/>
                <a:cs typeface="Aharoni" pitchFamily="2" charset="-79"/>
              </a:rPr>
              <a:t>Achievement exhibition</a:t>
            </a:r>
            <a:endParaRPr lang="zh-CN" altLang="en-US" sz="3200" dirty="0">
              <a:latin typeface="Aharoni" pitchFamily="2" charset="-79"/>
              <a:cs typeface="Aharoni" pitchFamily="2" charset="-79"/>
            </a:endParaRPr>
          </a:p>
        </p:txBody>
      </p:sp>
      <p:grpSp>
        <p:nvGrpSpPr>
          <p:cNvPr id="59" name="组合 58"/>
          <p:cNvGrpSpPr/>
          <p:nvPr/>
        </p:nvGrpSpPr>
        <p:grpSpPr>
          <a:xfrm rot="11891394">
            <a:off x="7883799" y="2295897"/>
            <a:ext cx="3097450" cy="2152130"/>
            <a:chOff x="912737" y="565770"/>
            <a:chExt cx="3097450" cy="2152130"/>
          </a:xfrm>
        </p:grpSpPr>
        <p:sp>
          <p:nvSpPr>
            <p:cNvPr id="60" name="等腰三角形 59"/>
            <p:cNvSpPr/>
            <p:nvPr/>
          </p:nvSpPr>
          <p:spPr>
            <a:xfrm rot="18941696">
              <a:off x="2822785" y="2021207"/>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1" name="等腰三角形 60"/>
            <p:cNvSpPr/>
            <p:nvPr/>
          </p:nvSpPr>
          <p:spPr>
            <a:xfrm rot="3678182">
              <a:off x="2802171" y="1181956"/>
              <a:ext cx="397226" cy="342435"/>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2" name="等腰三角形 61"/>
            <p:cNvSpPr/>
            <p:nvPr/>
          </p:nvSpPr>
          <p:spPr>
            <a:xfrm rot="9480000">
              <a:off x="3485946" y="2487804"/>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3" name="等腰三角形 62"/>
            <p:cNvSpPr/>
            <p:nvPr/>
          </p:nvSpPr>
          <p:spPr>
            <a:xfrm rot="1020767">
              <a:off x="1218249" y="749218"/>
              <a:ext cx="945160" cy="814792"/>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4" name="等腰三角形 63"/>
            <p:cNvSpPr/>
            <p:nvPr/>
          </p:nvSpPr>
          <p:spPr>
            <a:xfrm rot="1020767">
              <a:off x="1105528" y="607668"/>
              <a:ext cx="1175902" cy="1013706"/>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65" name="椭圆 64"/>
            <p:cNvSpPr/>
            <p:nvPr/>
          </p:nvSpPr>
          <p:spPr>
            <a:xfrm rot="18818926">
              <a:off x="912737" y="1383941"/>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18818926">
              <a:off x="1788997" y="565770"/>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18818926">
              <a:off x="2041044" y="1708216"/>
              <a:ext cx="114845" cy="114845"/>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rot="8977127">
              <a:off x="3563479" y="1987179"/>
              <a:ext cx="446708" cy="334617"/>
              <a:chOff x="2822785" y="1265179"/>
              <a:chExt cx="930073" cy="696693"/>
            </a:xfrm>
          </p:grpSpPr>
          <p:sp>
            <p:nvSpPr>
              <p:cNvPr id="69" name="等腰三角形 68"/>
              <p:cNvSpPr/>
              <p:nvPr/>
            </p:nvSpPr>
            <p:spPr>
              <a:xfrm rot="18941696">
                <a:off x="2822785" y="1265179"/>
                <a:ext cx="266912" cy="230096"/>
              </a:xfrm>
              <a:prstGeom prst="triangle">
                <a:avLst/>
              </a:prstGeom>
              <a:solidFill>
                <a:srgbClr val="84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sp>
            <p:nvSpPr>
              <p:cNvPr id="70" name="等腰三角形 69"/>
              <p:cNvSpPr/>
              <p:nvPr/>
            </p:nvSpPr>
            <p:spPr>
              <a:xfrm rot="9480000">
                <a:off x="3485946" y="1731776"/>
                <a:ext cx="266912" cy="230096"/>
              </a:xfrm>
              <a:prstGeom prst="triangle">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0F"/>
                  </a:solidFill>
                </a:endParaRPr>
              </a:p>
            </p:txBody>
          </p:sp>
        </p:grpSp>
      </p:grpSp>
      <p:cxnSp>
        <p:nvCxnSpPr>
          <p:cNvPr id="71" name="Straight Connector 13"/>
          <p:cNvCxnSpPr/>
          <p:nvPr/>
        </p:nvCxnSpPr>
        <p:spPr>
          <a:xfrm flipH="1">
            <a:off x="0" y="4110074"/>
            <a:ext cx="6331945" cy="0"/>
          </a:xfrm>
          <a:prstGeom prst="line">
            <a:avLst/>
          </a:prstGeom>
          <a:ln w="1905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wn Arrow Callout 55"/>
          <p:cNvSpPr/>
          <p:nvPr/>
        </p:nvSpPr>
        <p:spPr>
          <a:xfrm>
            <a:off x="1875951" y="1713201"/>
            <a:ext cx="2318464" cy="3703925"/>
          </a:xfrm>
          <a:prstGeom prst="downArrowCallout">
            <a:avLst>
              <a:gd name="adj1" fmla="val 25000"/>
              <a:gd name="adj2" fmla="val 6698"/>
              <a:gd name="adj3" fmla="val 4369"/>
              <a:gd name="adj4" fmla="val 97480"/>
            </a:avLst>
          </a:prstGeom>
          <a:solidFill>
            <a:srgbClr val="F4726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Callout 55"/>
          <p:cNvSpPr/>
          <p:nvPr/>
        </p:nvSpPr>
        <p:spPr>
          <a:xfrm>
            <a:off x="4696939" y="2119601"/>
            <a:ext cx="2318464" cy="3703925"/>
          </a:xfrm>
          <a:prstGeom prst="downArrowCallout">
            <a:avLst>
              <a:gd name="adj1" fmla="val 25000"/>
              <a:gd name="adj2" fmla="val 6698"/>
              <a:gd name="adj3" fmla="val 4369"/>
              <a:gd name="adj4" fmla="val 97480"/>
            </a:avLst>
          </a:prstGeom>
          <a:solidFill>
            <a:srgbClr val="29B9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own Arrow Callout 55"/>
          <p:cNvSpPr/>
          <p:nvPr/>
        </p:nvSpPr>
        <p:spPr>
          <a:xfrm>
            <a:off x="7517926" y="1713200"/>
            <a:ext cx="2318464" cy="3703925"/>
          </a:xfrm>
          <a:prstGeom prst="downArrowCallout">
            <a:avLst>
              <a:gd name="adj1" fmla="val 25000"/>
              <a:gd name="adj2" fmla="val 6698"/>
              <a:gd name="adj3" fmla="val 4369"/>
              <a:gd name="adj4" fmla="val 97480"/>
            </a:avLst>
          </a:prstGeom>
          <a:solidFill>
            <a:srgbClr val="0089D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组合 15"/>
          <p:cNvGrpSpPr/>
          <p:nvPr/>
        </p:nvGrpSpPr>
        <p:grpSpPr>
          <a:xfrm>
            <a:off x="0" y="539391"/>
            <a:ext cx="9085006" cy="615553"/>
            <a:chOff x="-12700" y="539391"/>
            <a:chExt cx="2153719" cy="615553"/>
          </a:xfrm>
        </p:grpSpPr>
        <p:sp>
          <p:nvSpPr>
            <p:cNvPr id="17" name="文本框 16"/>
            <p:cNvSpPr txBox="1"/>
            <p:nvPr/>
          </p:nvSpPr>
          <p:spPr>
            <a:xfrm>
              <a:off x="396730" y="539391"/>
              <a:ext cx="1744289" cy="615553"/>
            </a:xfrm>
            <a:prstGeom prst="rect">
              <a:avLst/>
            </a:prstGeom>
          </p:spPr>
          <p:txBody>
            <a:bodyPr wrap="square" lIns="0" tIns="0" rIns="0" bIns="0" anchor="ctr">
              <a:spAutoFit/>
            </a:bodyPr>
            <a:lstStyle>
              <a:defPPr>
                <a:defRPr lang="zh-CN"/>
              </a:defPPr>
              <a:lvl1pPr marR="0" lvl="0" indent="0" algn="ctr" defTabSz="-635">
                <a:spcBef>
                  <a:spcPct val="20000"/>
                </a:spcBef>
                <a:spcAft>
                  <a:spcPts val="0"/>
                </a:spcAft>
                <a:buClrTx/>
                <a:buSzTx/>
                <a:buFont typeface="Arial"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2000" b="0" dirty="0" smtClean="0">
                  <a:solidFill>
                    <a:schemeClr val="bg1"/>
                  </a:solidFill>
                  <a:latin typeface="微软雅黑" pitchFamily="34" charset="-122"/>
                  <a:ea typeface="微软雅黑" pitchFamily="34" charset="-122"/>
                  <a:cs typeface="Arial" pitchFamily="34" charset="0"/>
                </a:rPr>
                <a:t>这是我们要完成的三个子系统，中期之前我们主要进行信息管理系统和部分应急接警系统和值班管理系统的内容设计。</a:t>
              </a:r>
              <a:endParaRPr lang="zh-CN" altLang="en-US" sz="2000" b="0" dirty="0">
                <a:solidFill>
                  <a:schemeClr val="bg1"/>
                </a:solidFill>
                <a:latin typeface="微软雅黑" pitchFamily="34" charset="-122"/>
                <a:ea typeface="微软雅黑" pitchFamily="34" charset="-122"/>
                <a:cs typeface="Arial" pitchFamily="34" charset="0"/>
              </a:endParaRPr>
            </a:p>
          </p:txBody>
        </p:sp>
        <p:sp>
          <p:nvSpPr>
            <p:cNvPr id="18" name="矩形 17"/>
            <p:cNvSpPr/>
            <p:nvPr/>
          </p:nvSpPr>
          <p:spPr>
            <a:xfrm>
              <a:off x="-12700" y="587118"/>
              <a:ext cx="393700" cy="520091"/>
            </a:xfrm>
            <a:prstGeom prst="rect">
              <a:avLst/>
            </a:prstGeom>
            <a:solidFill>
              <a:srgbClr val="29B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98626" y="2685491"/>
            <a:ext cx="2073111" cy="497957"/>
          </a:xfrm>
          <a:prstGeom prst="rect">
            <a:avLst/>
          </a:prstGeom>
          <a:noFill/>
        </p:spPr>
        <p:txBody>
          <a:bodyPr wrap="square" rtlCol="0">
            <a:spAutoFit/>
          </a:bodyPr>
          <a:lstStyle/>
          <a:p>
            <a:pPr algn="just">
              <a:lnSpc>
                <a:spcPct val="120000"/>
              </a:lnSpc>
            </a:pPr>
            <a:r>
              <a:rPr lang="zh-CN" altLang="en-US" sz="2400" b="1" dirty="0" smtClean="0">
                <a:solidFill>
                  <a:schemeClr val="bg1"/>
                </a:solidFill>
                <a:latin typeface="微软雅黑" pitchFamily="34" charset="-122"/>
                <a:ea typeface="微软雅黑" pitchFamily="34" charset="-122"/>
              </a:rPr>
              <a:t>应急接警系统</a:t>
            </a:r>
            <a:endParaRPr lang="zh-CN" altLang="en-US" sz="2400" b="1" dirty="0">
              <a:solidFill>
                <a:schemeClr val="bg1"/>
              </a:solidFill>
              <a:latin typeface="微软雅黑" pitchFamily="34" charset="-122"/>
              <a:ea typeface="微软雅黑" pitchFamily="34" charset="-122"/>
            </a:endParaRPr>
          </a:p>
        </p:txBody>
      </p:sp>
      <p:sp>
        <p:nvSpPr>
          <p:cNvPr id="14" name="矩形 13"/>
          <p:cNvSpPr/>
          <p:nvPr/>
        </p:nvSpPr>
        <p:spPr>
          <a:xfrm>
            <a:off x="7642475" y="4402415"/>
            <a:ext cx="2073111" cy="830997"/>
          </a:xfrm>
          <a:prstGeom prst="rect">
            <a:avLst/>
          </a:prstGeom>
          <a:noFill/>
        </p:spPr>
        <p:txBody>
          <a:bodyPr wrap="square" rtlCol="0">
            <a:spAutoFit/>
          </a:bodyPr>
          <a:lstStyle/>
          <a:p>
            <a:pPr lvl="0"/>
            <a:r>
              <a:rPr lang="zh-CN" altLang="en-US" sz="1600" dirty="0" smtClean="0">
                <a:solidFill>
                  <a:schemeClr val="bg1"/>
                </a:solidFill>
                <a:latin typeface="微软雅黑" pitchFamily="34" charset="-122"/>
                <a:ea typeface="微软雅黑" pitchFamily="34" charset="-122"/>
              </a:rPr>
              <a:t>管理人员，进行数据库信息的添加，修改，更新</a:t>
            </a:r>
            <a:endParaRPr lang="zh-CN" altLang="en-US" sz="1600" dirty="0">
              <a:solidFill>
                <a:schemeClr val="bg1"/>
              </a:solidFill>
              <a:latin typeface="微软雅黑" pitchFamily="34" charset="-122"/>
              <a:ea typeface="微软雅黑" pitchFamily="34" charset="-122"/>
            </a:endParaRPr>
          </a:p>
        </p:txBody>
      </p:sp>
      <p:sp>
        <p:nvSpPr>
          <p:cNvPr id="15" name="矩形 14"/>
          <p:cNvSpPr/>
          <p:nvPr/>
        </p:nvSpPr>
        <p:spPr>
          <a:xfrm>
            <a:off x="4815934" y="5020928"/>
            <a:ext cx="2073111" cy="584775"/>
          </a:xfrm>
          <a:prstGeom prst="rect">
            <a:avLst/>
          </a:prstGeom>
          <a:noFill/>
        </p:spPr>
        <p:txBody>
          <a:bodyPr wrap="square" rtlCol="0">
            <a:spAutoFit/>
          </a:bodyPr>
          <a:lstStyle/>
          <a:p>
            <a:pPr lvl="0"/>
            <a:r>
              <a:rPr lang="zh-CN" altLang="en-US" sz="1600" dirty="0" smtClean="0">
                <a:solidFill>
                  <a:schemeClr val="bg1"/>
                </a:solidFill>
                <a:latin typeface="微软雅黑" pitchFamily="34" charset="-122"/>
                <a:ea typeface="微软雅黑" pitchFamily="34" charset="-122"/>
              </a:rPr>
              <a:t>管理人员，维护值班系统按计划执行</a:t>
            </a:r>
            <a:endParaRPr lang="zh-CN" altLang="en-US" sz="1600" dirty="0">
              <a:solidFill>
                <a:schemeClr val="bg1"/>
              </a:solidFill>
              <a:latin typeface="微软雅黑" pitchFamily="34" charset="-122"/>
              <a:ea typeface="微软雅黑" pitchFamily="34" charset="-122"/>
            </a:endParaRPr>
          </a:p>
        </p:txBody>
      </p:sp>
      <p:cxnSp>
        <p:nvCxnSpPr>
          <p:cNvPr id="23" name="Straight Connector 43"/>
          <p:cNvCxnSpPr/>
          <p:nvPr/>
        </p:nvCxnSpPr>
        <p:spPr>
          <a:xfrm>
            <a:off x="1406661" y="6011525"/>
            <a:ext cx="9159739" cy="0"/>
          </a:xfrm>
          <a:prstGeom prst="line">
            <a:avLst/>
          </a:prstGeom>
          <a:ln w="1905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38"/>
          <p:cNvCxnSpPr/>
          <p:nvPr/>
        </p:nvCxnSpPr>
        <p:spPr>
          <a:xfrm>
            <a:off x="3035181" y="5417125"/>
            <a:ext cx="0" cy="594400"/>
          </a:xfrm>
          <a:prstGeom prst="line">
            <a:avLst/>
          </a:prstGeom>
          <a:ln w="19050" cap="rnd">
            <a:solidFill>
              <a:srgbClr val="F4726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38"/>
          <p:cNvCxnSpPr/>
          <p:nvPr/>
        </p:nvCxnSpPr>
        <p:spPr>
          <a:xfrm>
            <a:off x="8677157" y="5417125"/>
            <a:ext cx="0" cy="594400"/>
          </a:xfrm>
          <a:prstGeom prst="line">
            <a:avLst/>
          </a:prstGeom>
          <a:ln w="19050" cap="rnd">
            <a:solidFill>
              <a:srgbClr val="0089D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38"/>
          <p:cNvCxnSpPr>
            <a:stCxn id="10" idx="2"/>
          </p:cNvCxnSpPr>
          <p:nvPr/>
        </p:nvCxnSpPr>
        <p:spPr>
          <a:xfrm flipH="1">
            <a:off x="5856170" y="5823526"/>
            <a:ext cx="1" cy="187999"/>
          </a:xfrm>
          <a:prstGeom prst="line">
            <a:avLst/>
          </a:prstGeom>
          <a:ln w="19050" cap="rnd">
            <a:solidFill>
              <a:srgbClr val="29B9A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Group 80"/>
          <p:cNvGrpSpPr>
            <a:grpSpLocks noChangeAspect="1"/>
          </p:cNvGrpSpPr>
          <p:nvPr/>
        </p:nvGrpSpPr>
        <p:grpSpPr bwMode="auto">
          <a:xfrm>
            <a:off x="2744113" y="1938375"/>
            <a:ext cx="610129" cy="647440"/>
            <a:chOff x="4738" y="3130"/>
            <a:chExt cx="551" cy="590"/>
          </a:xfrm>
          <a:solidFill>
            <a:schemeClr val="bg1"/>
          </a:solidFill>
        </p:grpSpPr>
        <p:sp>
          <p:nvSpPr>
            <p:cNvPr id="24" name="Freeform 81"/>
            <p:cNvSpPr/>
            <p:nvPr/>
          </p:nvSpPr>
          <p:spPr bwMode="auto">
            <a:xfrm>
              <a:off x="4738" y="3376"/>
              <a:ext cx="307" cy="344"/>
            </a:xfrm>
            <a:custGeom>
              <a:avLst/>
              <a:gdLst>
                <a:gd name="T0" fmla="*/ 106 w 128"/>
                <a:gd name="T1" fmla="*/ 144 h 144"/>
                <a:gd name="T2" fmla="*/ 12 w 128"/>
                <a:gd name="T3" fmla="*/ 144 h 144"/>
                <a:gd name="T4" fmla="*/ 12 w 128"/>
                <a:gd name="T5" fmla="*/ 14 h 144"/>
                <a:gd name="T6" fmla="*/ 0 w 128"/>
                <a:gd name="T7" fmla="*/ 14 h 144"/>
                <a:gd name="T8" fmla="*/ 0 w 128"/>
                <a:gd name="T9" fmla="*/ 0 h 144"/>
                <a:gd name="T10" fmla="*/ 128 w 128"/>
                <a:gd name="T11" fmla="*/ 0 h 144"/>
                <a:gd name="T12" fmla="*/ 128 w 128"/>
                <a:gd name="T13" fmla="*/ 14 h 144"/>
                <a:gd name="T14" fmla="*/ 106 w 128"/>
                <a:gd name="T15" fmla="*/ 14 h 144"/>
                <a:gd name="T16" fmla="*/ 106 w 128"/>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4">
                  <a:moveTo>
                    <a:pt x="106" y="144"/>
                  </a:moveTo>
                  <a:cubicBezTo>
                    <a:pt x="74" y="144"/>
                    <a:pt x="43" y="144"/>
                    <a:pt x="12" y="144"/>
                  </a:cubicBezTo>
                  <a:cubicBezTo>
                    <a:pt x="12" y="100"/>
                    <a:pt x="12" y="57"/>
                    <a:pt x="12" y="14"/>
                  </a:cubicBezTo>
                  <a:cubicBezTo>
                    <a:pt x="8" y="14"/>
                    <a:pt x="4" y="14"/>
                    <a:pt x="0" y="14"/>
                  </a:cubicBezTo>
                  <a:cubicBezTo>
                    <a:pt x="0" y="9"/>
                    <a:pt x="0" y="4"/>
                    <a:pt x="0" y="0"/>
                  </a:cubicBezTo>
                  <a:cubicBezTo>
                    <a:pt x="43" y="0"/>
                    <a:pt x="85" y="0"/>
                    <a:pt x="128" y="0"/>
                  </a:cubicBezTo>
                  <a:cubicBezTo>
                    <a:pt x="128" y="4"/>
                    <a:pt x="128" y="9"/>
                    <a:pt x="128" y="14"/>
                  </a:cubicBezTo>
                  <a:cubicBezTo>
                    <a:pt x="121" y="14"/>
                    <a:pt x="114" y="14"/>
                    <a:pt x="106" y="14"/>
                  </a:cubicBezTo>
                  <a:cubicBezTo>
                    <a:pt x="106" y="57"/>
                    <a:pt x="106" y="100"/>
                    <a:pt x="10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82"/>
            <p:cNvSpPr/>
            <p:nvPr/>
          </p:nvSpPr>
          <p:spPr bwMode="auto">
            <a:xfrm>
              <a:off x="4940" y="3216"/>
              <a:ext cx="313" cy="504"/>
            </a:xfrm>
            <a:custGeom>
              <a:avLst/>
              <a:gdLst>
                <a:gd name="T0" fmla="*/ 0 w 131"/>
                <a:gd name="T1" fmla="*/ 19 h 211"/>
                <a:gd name="T2" fmla="*/ 18 w 131"/>
                <a:gd name="T3" fmla="*/ 0 h 211"/>
                <a:gd name="T4" fmla="*/ 51 w 131"/>
                <a:gd name="T5" fmla="*/ 30 h 211"/>
                <a:gd name="T6" fmla="*/ 48 w 131"/>
                <a:gd name="T7" fmla="*/ 33 h 211"/>
                <a:gd name="T8" fmla="*/ 50 w 131"/>
                <a:gd name="T9" fmla="*/ 36 h 211"/>
                <a:gd name="T10" fmla="*/ 46 w 131"/>
                <a:gd name="T11" fmla="*/ 39 h 211"/>
                <a:gd name="T12" fmla="*/ 60 w 131"/>
                <a:gd name="T13" fmla="*/ 41 h 211"/>
                <a:gd name="T14" fmla="*/ 89 w 131"/>
                <a:gd name="T15" fmla="*/ 35 h 211"/>
                <a:gd name="T16" fmla="*/ 96 w 131"/>
                <a:gd name="T17" fmla="*/ 26 h 211"/>
                <a:gd name="T18" fmla="*/ 115 w 131"/>
                <a:gd name="T19" fmla="*/ 15 h 211"/>
                <a:gd name="T20" fmla="*/ 131 w 131"/>
                <a:gd name="T21" fmla="*/ 30 h 211"/>
                <a:gd name="T22" fmla="*/ 131 w 131"/>
                <a:gd name="T23" fmla="*/ 33 h 211"/>
                <a:gd name="T24" fmla="*/ 122 w 131"/>
                <a:gd name="T25" fmla="*/ 109 h 211"/>
                <a:gd name="T26" fmla="*/ 119 w 131"/>
                <a:gd name="T27" fmla="*/ 122 h 211"/>
                <a:gd name="T28" fmla="*/ 110 w 131"/>
                <a:gd name="T29" fmla="*/ 132 h 211"/>
                <a:gd name="T30" fmla="*/ 57 w 131"/>
                <a:gd name="T31" fmla="*/ 140 h 211"/>
                <a:gd name="T32" fmla="*/ 56 w 131"/>
                <a:gd name="T33" fmla="*/ 140 h 211"/>
                <a:gd name="T34" fmla="*/ 55 w 131"/>
                <a:gd name="T35" fmla="*/ 140 h 211"/>
                <a:gd name="T36" fmla="*/ 55 w 131"/>
                <a:gd name="T37" fmla="*/ 145 h 211"/>
                <a:gd name="T38" fmla="*/ 55 w 131"/>
                <a:gd name="T39" fmla="*/ 195 h 211"/>
                <a:gd name="T40" fmla="*/ 46 w 131"/>
                <a:gd name="T41" fmla="*/ 209 h 211"/>
                <a:gd name="T42" fmla="*/ 31 w 131"/>
                <a:gd name="T43" fmla="*/ 200 h 211"/>
                <a:gd name="T44" fmla="*/ 29 w 131"/>
                <a:gd name="T45" fmla="*/ 170 h 211"/>
                <a:gd name="T46" fmla="*/ 31 w 131"/>
                <a:gd name="T47" fmla="*/ 138 h 211"/>
                <a:gd name="T48" fmla="*/ 34 w 131"/>
                <a:gd name="T49" fmla="*/ 130 h 211"/>
                <a:gd name="T50" fmla="*/ 52 w 131"/>
                <a:gd name="T51" fmla="*/ 116 h 211"/>
                <a:gd name="T52" fmla="*/ 80 w 131"/>
                <a:gd name="T53" fmla="*/ 111 h 211"/>
                <a:gd name="T54" fmla="*/ 85 w 131"/>
                <a:gd name="T55" fmla="*/ 107 h 211"/>
                <a:gd name="T56" fmla="*/ 92 w 131"/>
                <a:gd name="T57" fmla="*/ 62 h 211"/>
                <a:gd name="T58" fmla="*/ 92 w 131"/>
                <a:gd name="T59" fmla="*/ 60 h 211"/>
                <a:gd name="T60" fmla="*/ 82 w 131"/>
                <a:gd name="T61" fmla="*/ 63 h 211"/>
                <a:gd name="T62" fmla="*/ 53 w 131"/>
                <a:gd name="T63" fmla="*/ 63 h 211"/>
                <a:gd name="T64" fmla="*/ 36 w 131"/>
                <a:gd name="T65" fmla="*/ 60 h 211"/>
                <a:gd name="T66" fmla="*/ 27 w 131"/>
                <a:gd name="T67" fmla="*/ 46 h 211"/>
                <a:gd name="T68" fmla="*/ 26 w 131"/>
                <a:gd name="T69" fmla="*/ 43 h 211"/>
                <a:gd name="T70" fmla="*/ 2 w 131"/>
                <a:gd name="T71" fmla="*/ 21 h 211"/>
                <a:gd name="T72" fmla="*/ 0 w 131"/>
                <a:gd name="T73" fmla="*/ 1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1">
                  <a:moveTo>
                    <a:pt x="0" y="19"/>
                  </a:moveTo>
                  <a:cubicBezTo>
                    <a:pt x="6" y="12"/>
                    <a:pt x="12" y="6"/>
                    <a:pt x="18" y="0"/>
                  </a:cubicBezTo>
                  <a:cubicBezTo>
                    <a:pt x="29" y="10"/>
                    <a:pt x="40" y="20"/>
                    <a:pt x="51" y="30"/>
                  </a:cubicBezTo>
                  <a:cubicBezTo>
                    <a:pt x="50" y="31"/>
                    <a:pt x="49" y="32"/>
                    <a:pt x="48" y="33"/>
                  </a:cubicBezTo>
                  <a:cubicBezTo>
                    <a:pt x="49" y="34"/>
                    <a:pt x="49" y="35"/>
                    <a:pt x="50" y="36"/>
                  </a:cubicBezTo>
                  <a:cubicBezTo>
                    <a:pt x="49" y="37"/>
                    <a:pt x="48" y="37"/>
                    <a:pt x="46" y="39"/>
                  </a:cubicBezTo>
                  <a:cubicBezTo>
                    <a:pt x="51" y="39"/>
                    <a:pt x="55" y="40"/>
                    <a:pt x="60" y="41"/>
                  </a:cubicBezTo>
                  <a:cubicBezTo>
                    <a:pt x="70" y="42"/>
                    <a:pt x="80" y="41"/>
                    <a:pt x="89" y="35"/>
                  </a:cubicBezTo>
                  <a:cubicBezTo>
                    <a:pt x="92" y="32"/>
                    <a:pt x="95" y="30"/>
                    <a:pt x="96" y="26"/>
                  </a:cubicBezTo>
                  <a:cubicBezTo>
                    <a:pt x="100" y="18"/>
                    <a:pt x="107" y="15"/>
                    <a:pt x="115" y="15"/>
                  </a:cubicBezTo>
                  <a:cubicBezTo>
                    <a:pt x="122" y="16"/>
                    <a:pt x="129" y="23"/>
                    <a:pt x="131" y="30"/>
                  </a:cubicBezTo>
                  <a:cubicBezTo>
                    <a:pt x="131" y="31"/>
                    <a:pt x="131" y="32"/>
                    <a:pt x="131" y="33"/>
                  </a:cubicBezTo>
                  <a:cubicBezTo>
                    <a:pt x="129" y="59"/>
                    <a:pt x="128" y="84"/>
                    <a:pt x="122" y="109"/>
                  </a:cubicBezTo>
                  <a:cubicBezTo>
                    <a:pt x="121" y="114"/>
                    <a:pt x="120" y="118"/>
                    <a:pt x="119" y="122"/>
                  </a:cubicBezTo>
                  <a:cubicBezTo>
                    <a:pt x="118" y="127"/>
                    <a:pt x="114" y="130"/>
                    <a:pt x="110" y="132"/>
                  </a:cubicBezTo>
                  <a:cubicBezTo>
                    <a:pt x="93" y="140"/>
                    <a:pt x="75" y="142"/>
                    <a:pt x="57" y="140"/>
                  </a:cubicBezTo>
                  <a:cubicBezTo>
                    <a:pt x="57" y="140"/>
                    <a:pt x="56" y="140"/>
                    <a:pt x="56" y="140"/>
                  </a:cubicBezTo>
                  <a:cubicBezTo>
                    <a:pt x="56" y="140"/>
                    <a:pt x="56" y="140"/>
                    <a:pt x="55" y="140"/>
                  </a:cubicBezTo>
                  <a:cubicBezTo>
                    <a:pt x="55" y="142"/>
                    <a:pt x="55" y="144"/>
                    <a:pt x="55" y="145"/>
                  </a:cubicBezTo>
                  <a:cubicBezTo>
                    <a:pt x="53" y="162"/>
                    <a:pt x="53" y="178"/>
                    <a:pt x="55" y="195"/>
                  </a:cubicBezTo>
                  <a:cubicBezTo>
                    <a:pt x="56" y="202"/>
                    <a:pt x="52" y="208"/>
                    <a:pt x="46" y="209"/>
                  </a:cubicBezTo>
                  <a:cubicBezTo>
                    <a:pt x="39" y="211"/>
                    <a:pt x="32" y="207"/>
                    <a:pt x="31" y="200"/>
                  </a:cubicBezTo>
                  <a:cubicBezTo>
                    <a:pt x="30" y="190"/>
                    <a:pt x="29" y="180"/>
                    <a:pt x="29" y="170"/>
                  </a:cubicBezTo>
                  <a:cubicBezTo>
                    <a:pt x="28" y="159"/>
                    <a:pt x="29" y="148"/>
                    <a:pt x="31" y="138"/>
                  </a:cubicBezTo>
                  <a:cubicBezTo>
                    <a:pt x="32" y="135"/>
                    <a:pt x="33" y="133"/>
                    <a:pt x="34" y="130"/>
                  </a:cubicBezTo>
                  <a:cubicBezTo>
                    <a:pt x="37" y="122"/>
                    <a:pt x="44" y="118"/>
                    <a:pt x="52" y="116"/>
                  </a:cubicBezTo>
                  <a:cubicBezTo>
                    <a:pt x="61" y="113"/>
                    <a:pt x="71" y="112"/>
                    <a:pt x="80" y="111"/>
                  </a:cubicBezTo>
                  <a:cubicBezTo>
                    <a:pt x="84" y="111"/>
                    <a:pt x="84" y="111"/>
                    <a:pt x="85" y="107"/>
                  </a:cubicBezTo>
                  <a:cubicBezTo>
                    <a:pt x="88" y="92"/>
                    <a:pt x="90" y="77"/>
                    <a:pt x="92" y="62"/>
                  </a:cubicBezTo>
                  <a:cubicBezTo>
                    <a:pt x="92" y="61"/>
                    <a:pt x="92" y="61"/>
                    <a:pt x="92" y="60"/>
                  </a:cubicBezTo>
                  <a:cubicBezTo>
                    <a:pt x="88" y="61"/>
                    <a:pt x="85" y="62"/>
                    <a:pt x="82" y="63"/>
                  </a:cubicBezTo>
                  <a:cubicBezTo>
                    <a:pt x="72" y="65"/>
                    <a:pt x="63" y="65"/>
                    <a:pt x="53" y="63"/>
                  </a:cubicBezTo>
                  <a:cubicBezTo>
                    <a:pt x="47" y="63"/>
                    <a:pt x="42" y="62"/>
                    <a:pt x="36" y="60"/>
                  </a:cubicBezTo>
                  <a:cubicBezTo>
                    <a:pt x="28" y="59"/>
                    <a:pt x="25" y="54"/>
                    <a:pt x="27" y="46"/>
                  </a:cubicBezTo>
                  <a:cubicBezTo>
                    <a:pt x="27" y="45"/>
                    <a:pt x="27" y="44"/>
                    <a:pt x="26" y="43"/>
                  </a:cubicBezTo>
                  <a:cubicBezTo>
                    <a:pt x="18" y="36"/>
                    <a:pt x="10" y="28"/>
                    <a:pt x="2" y="21"/>
                  </a:cubicBezTo>
                  <a:cubicBezTo>
                    <a:pt x="1" y="20"/>
                    <a:pt x="1" y="20"/>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83"/>
            <p:cNvSpPr/>
            <p:nvPr/>
          </p:nvSpPr>
          <p:spPr bwMode="auto">
            <a:xfrm>
              <a:off x="5081" y="3412"/>
              <a:ext cx="208" cy="298"/>
            </a:xfrm>
            <a:custGeom>
              <a:avLst/>
              <a:gdLst>
                <a:gd name="T0" fmla="*/ 39 w 87"/>
                <a:gd name="T1" fmla="*/ 108 h 125"/>
                <a:gd name="T2" fmla="*/ 48 w 87"/>
                <a:gd name="T3" fmla="*/ 111 h 125"/>
                <a:gd name="T4" fmla="*/ 52 w 87"/>
                <a:gd name="T5" fmla="*/ 118 h 125"/>
                <a:gd name="T6" fmla="*/ 50 w 87"/>
                <a:gd name="T7" fmla="*/ 119 h 125"/>
                <a:gd name="T8" fmla="*/ 46 w 87"/>
                <a:gd name="T9" fmla="*/ 118 h 125"/>
                <a:gd name="T10" fmla="*/ 45 w 87"/>
                <a:gd name="T11" fmla="*/ 118 h 125"/>
                <a:gd name="T12" fmla="*/ 44 w 87"/>
                <a:gd name="T13" fmla="*/ 125 h 125"/>
                <a:gd name="T14" fmla="*/ 34 w 87"/>
                <a:gd name="T15" fmla="*/ 114 h 125"/>
                <a:gd name="T16" fmla="*/ 20 w 87"/>
                <a:gd name="T17" fmla="*/ 125 h 125"/>
                <a:gd name="T18" fmla="*/ 22 w 87"/>
                <a:gd name="T19" fmla="*/ 115 h 125"/>
                <a:gd name="T20" fmla="*/ 31 w 87"/>
                <a:gd name="T21" fmla="*/ 109 h 125"/>
                <a:gd name="T22" fmla="*/ 33 w 87"/>
                <a:gd name="T23" fmla="*/ 107 h 125"/>
                <a:gd name="T24" fmla="*/ 33 w 87"/>
                <a:gd name="T25" fmla="*/ 81 h 125"/>
                <a:gd name="T26" fmla="*/ 33 w 87"/>
                <a:gd name="T27" fmla="*/ 80 h 125"/>
                <a:gd name="T28" fmla="*/ 27 w 87"/>
                <a:gd name="T29" fmla="*/ 81 h 125"/>
                <a:gd name="T30" fmla="*/ 7 w 87"/>
                <a:gd name="T31" fmla="*/ 81 h 125"/>
                <a:gd name="T32" fmla="*/ 1 w 87"/>
                <a:gd name="T33" fmla="*/ 73 h 125"/>
                <a:gd name="T34" fmla="*/ 12 w 87"/>
                <a:gd name="T35" fmla="*/ 65 h 125"/>
                <a:gd name="T36" fmla="*/ 43 w 87"/>
                <a:gd name="T37" fmla="*/ 62 h 125"/>
                <a:gd name="T38" fmla="*/ 70 w 87"/>
                <a:gd name="T39" fmla="*/ 31 h 125"/>
                <a:gd name="T40" fmla="*/ 73 w 87"/>
                <a:gd name="T41" fmla="*/ 11 h 125"/>
                <a:gd name="T42" fmla="*/ 81 w 87"/>
                <a:gd name="T43" fmla="*/ 1 h 125"/>
                <a:gd name="T44" fmla="*/ 87 w 87"/>
                <a:gd name="T45" fmla="*/ 5 h 125"/>
                <a:gd name="T46" fmla="*/ 86 w 87"/>
                <a:gd name="T47" fmla="*/ 23 h 125"/>
                <a:gd name="T48" fmla="*/ 72 w 87"/>
                <a:gd name="T49" fmla="*/ 58 h 125"/>
                <a:gd name="T50" fmla="*/ 52 w 87"/>
                <a:gd name="T51" fmla="*/ 73 h 125"/>
                <a:gd name="T52" fmla="*/ 41 w 87"/>
                <a:gd name="T53" fmla="*/ 77 h 125"/>
                <a:gd name="T54" fmla="*/ 39 w 87"/>
                <a:gd name="T55" fmla="*/ 79 h 125"/>
                <a:gd name="T56" fmla="*/ 39 w 87"/>
                <a:gd name="T57" fmla="*/ 10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5">
                  <a:moveTo>
                    <a:pt x="39" y="108"/>
                  </a:moveTo>
                  <a:cubicBezTo>
                    <a:pt x="43" y="109"/>
                    <a:pt x="46" y="110"/>
                    <a:pt x="48" y="111"/>
                  </a:cubicBezTo>
                  <a:cubicBezTo>
                    <a:pt x="52" y="112"/>
                    <a:pt x="53" y="115"/>
                    <a:pt x="52" y="118"/>
                  </a:cubicBezTo>
                  <a:cubicBezTo>
                    <a:pt x="52" y="120"/>
                    <a:pt x="51" y="120"/>
                    <a:pt x="50" y="119"/>
                  </a:cubicBezTo>
                  <a:cubicBezTo>
                    <a:pt x="48" y="119"/>
                    <a:pt x="47" y="119"/>
                    <a:pt x="46" y="118"/>
                  </a:cubicBezTo>
                  <a:cubicBezTo>
                    <a:pt x="46" y="118"/>
                    <a:pt x="45" y="118"/>
                    <a:pt x="45" y="118"/>
                  </a:cubicBezTo>
                  <a:cubicBezTo>
                    <a:pt x="45" y="120"/>
                    <a:pt x="44" y="123"/>
                    <a:pt x="44" y="125"/>
                  </a:cubicBezTo>
                  <a:cubicBezTo>
                    <a:pt x="38" y="122"/>
                    <a:pt x="36" y="120"/>
                    <a:pt x="34" y="114"/>
                  </a:cubicBezTo>
                  <a:cubicBezTo>
                    <a:pt x="30" y="119"/>
                    <a:pt x="26" y="123"/>
                    <a:pt x="20" y="125"/>
                  </a:cubicBezTo>
                  <a:cubicBezTo>
                    <a:pt x="18" y="122"/>
                    <a:pt x="19" y="117"/>
                    <a:pt x="22" y="115"/>
                  </a:cubicBezTo>
                  <a:cubicBezTo>
                    <a:pt x="25" y="113"/>
                    <a:pt x="28" y="111"/>
                    <a:pt x="31" y="109"/>
                  </a:cubicBezTo>
                  <a:cubicBezTo>
                    <a:pt x="32" y="109"/>
                    <a:pt x="33" y="108"/>
                    <a:pt x="33" y="107"/>
                  </a:cubicBezTo>
                  <a:cubicBezTo>
                    <a:pt x="33" y="99"/>
                    <a:pt x="33" y="90"/>
                    <a:pt x="33" y="81"/>
                  </a:cubicBezTo>
                  <a:cubicBezTo>
                    <a:pt x="33" y="81"/>
                    <a:pt x="33" y="81"/>
                    <a:pt x="33" y="80"/>
                  </a:cubicBezTo>
                  <a:cubicBezTo>
                    <a:pt x="31" y="81"/>
                    <a:pt x="29" y="81"/>
                    <a:pt x="27" y="81"/>
                  </a:cubicBezTo>
                  <a:cubicBezTo>
                    <a:pt x="20" y="81"/>
                    <a:pt x="13" y="81"/>
                    <a:pt x="7" y="81"/>
                  </a:cubicBezTo>
                  <a:cubicBezTo>
                    <a:pt x="2" y="81"/>
                    <a:pt x="0" y="78"/>
                    <a:pt x="1" y="73"/>
                  </a:cubicBezTo>
                  <a:cubicBezTo>
                    <a:pt x="3" y="68"/>
                    <a:pt x="7" y="65"/>
                    <a:pt x="12" y="65"/>
                  </a:cubicBezTo>
                  <a:cubicBezTo>
                    <a:pt x="23" y="66"/>
                    <a:pt x="33" y="65"/>
                    <a:pt x="43" y="62"/>
                  </a:cubicBezTo>
                  <a:cubicBezTo>
                    <a:pt x="58" y="57"/>
                    <a:pt x="67" y="46"/>
                    <a:pt x="70" y="31"/>
                  </a:cubicBezTo>
                  <a:cubicBezTo>
                    <a:pt x="72" y="24"/>
                    <a:pt x="72" y="18"/>
                    <a:pt x="73" y="11"/>
                  </a:cubicBezTo>
                  <a:cubicBezTo>
                    <a:pt x="73" y="6"/>
                    <a:pt x="76" y="2"/>
                    <a:pt x="81" y="1"/>
                  </a:cubicBezTo>
                  <a:cubicBezTo>
                    <a:pt x="84" y="0"/>
                    <a:pt x="87" y="2"/>
                    <a:pt x="87" y="5"/>
                  </a:cubicBezTo>
                  <a:cubicBezTo>
                    <a:pt x="87" y="11"/>
                    <a:pt x="87" y="17"/>
                    <a:pt x="86" y="23"/>
                  </a:cubicBezTo>
                  <a:cubicBezTo>
                    <a:pt x="84" y="36"/>
                    <a:pt x="80" y="48"/>
                    <a:pt x="72" y="58"/>
                  </a:cubicBezTo>
                  <a:cubicBezTo>
                    <a:pt x="66" y="64"/>
                    <a:pt x="59" y="69"/>
                    <a:pt x="52" y="73"/>
                  </a:cubicBezTo>
                  <a:cubicBezTo>
                    <a:pt x="48" y="74"/>
                    <a:pt x="45" y="76"/>
                    <a:pt x="41" y="77"/>
                  </a:cubicBezTo>
                  <a:cubicBezTo>
                    <a:pt x="40" y="78"/>
                    <a:pt x="39" y="79"/>
                    <a:pt x="39" y="79"/>
                  </a:cubicBezTo>
                  <a:cubicBezTo>
                    <a:pt x="39" y="89"/>
                    <a:pt x="39" y="99"/>
                    <a:pt x="39"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84"/>
            <p:cNvSpPr/>
            <p:nvPr/>
          </p:nvSpPr>
          <p:spPr bwMode="auto">
            <a:xfrm>
              <a:off x="5129" y="3130"/>
              <a:ext cx="102" cy="102"/>
            </a:xfrm>
            <a:custGeom>
              <a:avLst/>
              <a:gdLst>
                <a:gd name="T0" fmla="*/ 22 w 43"/>
                <a:gd name="T1" fmla="*/ 1 h 43"/>
                <a:gd name="T2" fmla="*/ 43 w 43"/>
                <a:gd name="T3" fmla="*/ 22 h 43"/>
                <a:gd name="T4" fmla="*/ 22 w 43"/>
                <a:gd name="T5" fmla="*/ 43 h 43"/>
                <a:gd name="T6" fmla="*/ 1 w 43"/>
                <a:gd name="T7" fmla="*/ 21 h 43"/>
                <a:gd name="T8" fmla="*/ 22 w 43"/>
                <a:gd name="T9" fmla="*/ 1 h 43"/>
              </a:gdLst>
              <a:ahLst/>
              <a:cxnLst>
                <a:cxn ang="0">
                  <a:pos x="T0" y="T1"/>
                </a:cxn>
                <a:cxn ang="0">
                  <a:pos x="T2" y="T3"/>
                </a:cxn>
                <a:cxn ang="0">
                  <a:pos x="T4" y="T5"/>
                </a:cxn>
                <a:cxn ang="0">
                  <a:pos x="T6" y="T7"/>
                </a:cxn>
                <a:cxn ang="0">
                  <a:pos x="T8" y="T9"/>
                </a:cxn>
              </a:cxnLst>
              <a:rect l="0" t="0" r="r" b="b"/>
              <a:pathLst>
                <a:path w="43" h="43">
                  <a:moveTo>
                    <a:pt x="22" y="1"/>
                  </a:moveTo>
                  <a:cubicBezTo>
                    <a:pt x="34" y="1"/>
                    <a:pt x="43" y="10"/>
                    <a:pt x="43" y="22"/>
                  </a:cubicBezTo>
                  <a:cubicBezTo>
                    <a:pt x="42" y="34"/>
                    <a:pt x="33" y="43"/>
                    <a:pt x="22" y="43"/>
                  </a:cubicBezTo>
                  <a:cubicBezTo>
                    <a:pt x="10" y="42"/>
                    <a:pt x="0" y="33"/>
                    <a:pt x="1" y="21"/>
                  </a:cubicBezTo>
                  <a:cubicBezTo>
                    <a:pt x="1" y="10"/>
                    <a:pt x="11" y="0"/>
                    <a:pt x="2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Group 30"/>
          <p:cNvGrpSpPr>
            <a:grpSpLocks noChangeAspect="1"/>
          </p:cNvGrpSpPr>
          <p:nvPr/>
        </p:nvGrpSpPr>
        <p:grpSpPr bwMode="auto">
          <a:xfrm>
            <a:off x="5520501" y="2461432"/>
            <a:ext cx="671337" cy="481838"/>
            <a:chOff x="3670" y="2036"/>
            <a:chExt cx="581" cy="417"/>
          </a:xfrm>
        </p:grpSpPr>
        <p:sp>
          <p:nvSpPr>
            <p:cNvPr id="32" name="Oval 31"/>
            <p:cNvSpPr>
              <a:spLocks noChangeArrowheads="1"/>
            </p:cNvSpPr>
            <p:nvPr/>
          </p:nvSpPr>
          <p:spPr bwMode="auto">
            <a:xfrm>
              <a:off x="3919" y="2251"/>
              <a:ext cx="82" cy="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2"/>
            <p:cNvSpPr/>
            <p:nvPr/>
          </p:nvSpPr>
          <p:spPr bwMode="auto">
            <a:xfrm>
              <a:off x="3887" y="2337"/>
              <a:ext cx="147" cy="116"/>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Oval 33"/>
            <p:cNvSpPr>
              <a:spLocks noChangeArrowheads="1"/>
            </p:cNvSpPr>
            <p:nvPr/>
          </p:nvSpPr>
          <p:spPr bwMode="auto">
            <a:xfrm>
              <a:off x="3707" y="2251"/>
              <a:ext cx="77" cy="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4"/>
            <p:cNvSpPr/>
            <p:nvPr/>
          </p:nvSpPr>
          <p:spPr bwMode="auto">
            <a:xfrm>
              <a:off x="3670" y="2337"/>
              <a:ext cx="151" cy="116"/>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35"/>
            <p:cNvSpPr>
              <a:spLocks noChangeArrowheads="1"/>
            </p:cNvSpPr>
            <p:nvPr/>
          </p:nvSpPr>
          <p:spPr bwMode="auto">
            <a:xfrm>
              <a:off x="4136" y="2251"/>
              <a:ext cx="78" cy="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6"/>
            <p:cNvSpPr/>
            <p:nvPr/>
          </p:nvSpPr>
          <p:spPr bwMode="auto">
            <a:xfrm>
              <a:off x="4099" y="2337"/>
              <a:ext cx="152" cy="116"/>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37"/>
            <p:cNvSpPr>
              <a:spLocks noChangeArrowheads="1"/>
            </p:cNvSpPr>
            <p:nvPr/>
          </p:nvSpPr>
          <p:spPr bwMode="auto">
            <a:xfrm>
              <a:off x="3813" y="2036"/>
              <a:ext cx="82" cy="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8"/>
            <p:cNvSpPr/>
            <p:nvPr/>
          </p:nvSpPr>
          <p:spPr bwMode="auto">
            <a:xfrm>
              <a:off x="3776" y="2123"/>
              <a:ext cx="152" cy="115"/>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39"/>
            <p:cNvSpPr>
              <a:spLocks noChangeArrowheads="1"/>
            </p:cNvSpPr>
            <p:nvPr/>
          </p:nvSpPr>
          <p:spPr bwMode="auto">
            <a:xfrm>
              <a:off x="4026" y="2036"/>
              <a:ext cx="82" cy="8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0"/>
            <p:cNvSpPr/>
            <p:nvPr/>
          </p:nvSpPr>
          <p:spPr bwMode="auto">
            <a:xfrm>
              <a:off x="3993" y="2123"/>
              <a:ext cx="151" cy="115"/>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Freeform 62"/>
          <p:cNvSpPr>
            <a:spLocks noEditPoints="1"/>
          </p:cNvSpPr>
          <p:nvPr/>
        </p:nvSpPr>
        <p:spPr bwMode="auto">
          <a:xfrm>
            <a:off x="8348976" y="1936736"/>
            <a:ext cx="656361" cy="61944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43" name="矩形 42"/>
          <p:cNvSpPr/>
          <p:nvPr/>
        </p:nvSpPr>
        <p:spPr>
          <a:xfrm>
            <a:off x="1998626" y="4138800"/>
            <a:ext cx="2073111" cy="1077218"/>
          </a:xfrm>
          <a:prstGeom prst="rect">
            <a:avLst/>
          </a:prstGeom>
          <a:noFill/>
        </p:spPr>
        <p:txBody>
          <a:bodyPr wrap="square" rtlCol="0">
            <a:spAutoFit/>
          </a:bodyPr>
          <a:lstStyle/>
          <a:p>
            <a:r>
              <a:rPr lang="zh-CN" altLang="zh-CN" sz="1600" dirty="0">
                <a:solidFill>
                  <a:schemeClr val="bg1"/>
                </a:solidFill>
                <a:latin typeface="微软雅黑" pitchFamily="34" charset="-122"/>
                <a:ea typeface="微软雅黑" pitchFamily="34" charset="-122"/>
              </a:rPr>
              <a:t>接警人员</a:t>
            </a:r>
            <a:r>
              <a:rPr lang="zh-CN" altLang="en-US" sz="1600" dirty="0">
                <a:solidFill>
                  <a:schemeClr val="bg1"/>
                </a:solidFill>
                <a:latin typeface="微软雅黑" pitchFamily="34" charset="-122"/>
                <a:ea typeface="微软雅黑" pitchFamily="34" charset="-122"/>
              </a:rPr>
              <a:t> </a:t>
            </a:r>
            <a:r>
              <a:rPr lang="zh-CN" altLang="en-US" sz="1600" dirty="0" smtClean="0">
                <a:solidFill>
                  <a:schemeClr val="bg1"/>
                </a:solidFill>
                <a:latin typeface="微软雅黑" pitchFamily="34" charset="-122"/>
                <a:ea typeface="微软雅黑" pitchFamily="34" charset="-122"/>
              </a:rPr>
              <a:t>，</a:t>
            </a:r>
            <a:r>
              <a:rPr lang="zh-CN" altLang="zh-CN" sz="1600" dirty="0" smtClean="0">
                <a:solidFill>
                  <a:schemeClr val="bg1"/>
                </a:solidFill>
                <a:latin typeface="微软雅黑" pitchFamily="34" charset="-122"/>
                <a:ea typeface="微软雅黑" pitchFamily="34" charset="-122"/>
              </a:rPr>
              <a:t>昼夜</a:t>
            </a:r>
            <a:r>
              <a:rPr lang="zh-CN" altLang="zh-CN" sz="1600" dirty="0">
                <a:solidFill>
                  <a:schemeClr val="bg1"/>
                </a:solidFill>
                <a:latin typeface="微软雅黑" pitchFamily="34" charset="-122"/>
                <a:ea typeface="微软雅黑" pitchFamily="34" charset="-122"/>
              </a:rPr>
              <a:t>值班，全天候工作，通过</a:t>
            </a:r>
            <a:r>
              <a:rPr lang="en-US" altLang="zh-CN" sz="1600" dirty="0">
                <a:solidFill>
                  <a:schemeClr val="bg1"/>
                </a:solidFill>
                <a:latin typeface="微软雅黑" pitchFamily="34" charset="-122"/>
                <a:ea typeface="微软雅黑" pitchFamily="34" charset="-122"/>
              </a:rPr>
              <a:t>119</a:t>
            </a:r>
            <a:r>
              <a:rPr lang="zh-CN" altLang="zh-CN" sz="1600" dirty="0">
                <a:solidFill>
                  <a:schemeClr val="bg1"/>
                </a:solidFill>
                <a:latin typeface="微软雅黑" pitchFamily="34" charset="-122"/>
                <a:ea typeface="微软雅黑" pitchFamily="34" charset="-122"/>
              </a:rPr>
              <a:t>报警电话</a:t>
            </a:r>
            <a:r>
              <a:rPr lang="zh-CN" altLang="en-US" sz="1600" dirty="0">
                <a:solidFill>
                  <a:schemeClr val="bg1"/>
                </a:solidFill>
                <a:latin typeface="微软雅黑" pitchFamily="34" charset="-122"/>
                <a:ea typeface="微软雅黑" pitchFamily="34" charset="-122"/>
              </a:rPr>
              <a:t>及微信方式</a:t>
            </a:r>
            <a:r>
              <a:rPr lang="zh-CN" altLang="zh-CN" sz="1600" dirty="0">
                <a:solidFill>
                  <a:schemeClr val="bg1"/>
                </a:solidFill>
                <a:latin typeface="微软雅黑" pitchFamily="34" charset="-122"/>
                <a:ea typeface="微软雅黑" pitchFamily="34" charset="-122"/>
              </a:rPr>
              <a:t>随时</a:t>
            </a:r>
            <a:r>
              <a:rPr lang="zh-CN" altLang="en-US" sz="1600" dirty="0">
                <a:solidFill>
                  <a:schemeClr val="bg1"/>
                </a:solidFill>
                <a:latin typeface="微软雅黑" pitchFamily="34" charset="-122"/>
                <a:ea typeface="微软雅黑" pitchFamily="34" charset="-122"/>
              </a:rPr>
              <a:t>接</a:t>
            </a:r>
            <a:r>
              <a:rPr lang="zh-CN" altLang="en-US" sz="1600" dirty="0" smtClean="0">
                <a:solidFill>
                  <a:schemeClr val="bg1"/>
                </a:solidFill>
                <a:latin typeface="微软雅黑" pitchFamily="34" charset="-122"/>
                <a:ea typeface="微软雅黑" pitchFamily="34" charset="-122"/>
              </a:rPr>
              <a:t>警</a:t>
            </a:r>
            <a:endParaRPr lang="zh-CN" altLang="en-US" sz="1600" dirty="0">
              <a:solidFill>
                <a:schemeClr val="bg1"/>
              </a:solidFill>
              <a:latin typeface="微软雅黑" pitchFamily="34" charset="-122"/>
              <a:ea typeface="微软雅黑" pitchFamily="34" charset="-122"/>
            </a:endParaRPr>
          </a:p>
        </p:txBody>
      </p:sp>
      <p:sp>
        <p:nvSpPr>
          <p:cNvPr id="44" name="矩形 43"/>
          <p:cNvSpPr/>
          <p:nvPr/>
        </p:nvSpPr>
        <p:spPr>
          <a:xfrm>
            <a:off x="4857167" y="3057664"/>
            <a:ext cx="2073111" cy="497957"/>
          </a:xfrm>
          <a:prstGeom prst="rect">
            <a:avLst/>
          </a:prstGeom>
          <a:noFill/>
        </p:spPr>
        <p:txBody>
          <a:bodyPr wrap="square" rtlCol="0">
            <a:spAutoFit/>
          </a:bodyPr>
          <a:lstStyle/>
          <a:p>
            <a:pPr algn="just">
              <a:lnSpc>
                <a:spcPct val="120000"/>
              </a:lnSpc>
            </a:pPr>
            <a:r>
              <a:rPr lang="zh-CN" altLang="en-US" sz="2400" b="1" dirty="0">
                <a:solidFill>
                  <a:schemeClr val="bg1"/>
                </a:solidFill>
                <a:latin typeface="微软雅黑" pitchFamily="34" charset="-122"/>
                <a:ea typeface="微软雅黑" pitchFamily="34" charset="-122"/>
              </a:rPr>
              <a:t>值班管理</a:t>
            </a:r>
            <a:r>
              <a:rPr lang="zh-CN" altLang="en-US" sz="2400" b="1" dirty="0" smtClean="0">
                <a:solidFill>
                  <a:schemeClr val="bg1"/>
                </a:solidFill>
                <a:latin typeface="微软雅黑" pitchFamily="34" charset="-122"/>
                <a:ea typeface="微软雅黑" pitchFamily="34" charset="-122"/>
              </a:rPr>
              <a:t>系统</a:t>
            </a:r>
            <a:endParaRPr lang="zh-CN" altLang="en-US" sz="2400" b="1" dirty="0">
              <a:solidFill>
                <a:schemeClr val="bg1"/>
              </a:solidFill>
              <a:latin typeface="微软雅黑" pitchFamily="34" charset="-122"/>
              <a:ea typeface="微软雅黑" pitchFamily="34" charset="-122"/>
            </a:endParaRPr>
          </a:p>
        </p:txBody>
      </p:sp>
      <p:sp>
        <p:nvSpPr>
          <p:cNvPr id="45" name="矩形 44"/>
          <p:cNvSpPr/>
          <p:nvPr/>
        </p:nvSpPr>
        <p:spPr>
          <a:xfrm>
            <a:off x="7642475" y="2703020"/>
            <a:ext cx="2073111" cy="497957"/>
          </a:xfrm>
          <a:prstGeom prst="rect">
            <a:avLst/>
          </a:prstGeom>
          <a:noFill/>
        </p:spPr>
        <p:txBody>
          <a:bodyPr wrap="square" rtlCol="0">
            <a:spAutoFit/>
          </a:bodyPr>
          <a:lstStyle/>
          <a:p>
            <a:pPr algn="just">
              <a:lnSpc>
                <a:spcPct val="120000"/>
              </a:lnSpc>
            </a:pPr>
            <a:r>
              <a:rPr lang="zh-CN" altLang="en-US" sz="2400" b="1" dirty="0" smtClean="0">
                <a:solidFill>
                  <a:schemeClr val="bg1"/>
                </a:solidFill>
                <a:latin typeface="微软雅黑" pitchFamily="34" charset="-122"/>
                <a:ea typeface="微软雅黑" pitchFamily="34" charset="-122"/>
              </a:rPr>
              <a:t>信息管理系统</a:t>
            </a:r>
            <a:endParaRPr lang="zh-CN" altLang="en-US" sz="2400"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18" presetClass="entr" presetSubtype="3" fill="hold" nodeType="withEffect">
                                  <p:stCondLst>
                                    <p:cond delay="750"/>
                                  </p:stCondLst>
                                  <p:childTnLst>
                                    <p:set>
                                      <p:cBhvr>
                                        <p:cTn id="18" dur="1" fill="hold">
                                          <p:stCondLst>
                                            <p:cond delay="0"/>
                                          </p:stCondLst>
                                        </p:cTn>
                                        <p:tgtEl>
                                          <p:spTgt spid="23"/>
                                        </p:tgtEl>
                                        <p:attrNameLst>
                                          <p:attrName>style.visibility</p:attrName>
                                        </p:attrNameLst>
                                      </p:cBhvr>
                                      <p:to>
                                        <p:strVal val="visible"/>
                                      </p:to>
                                    </p:set>
                                    <p:animEffect transition="in" filter="strips(upRight)">
                                      <p:cBhvr>
                                        <p:cTn id="19" dur="500"/>
                                        <p:tgtEl>
                                          <p:spTgt spid="23"/>
                                        </p:tgtEl>
                                      </p:cBhvr>
                                    </p:animEffect>
                                  </p:childTnLst>
                                </p:cTn>
                              </p:par>
                              <p:par>
                                <p:cTn id="20" presetID="18" presetClass="entr" presetSubtype="12" fill="hold"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strips(downLeft)">
                                      <p:cBhvr>
                                        <p:cTn id="22" dur="500"/>
                                        <p:tgtEl>
                                          <p:spTgt spid="26"/>
                                        </p:tgtEl>
                                      </p:cBhvr>
                                    </p:animEffect>
                                  </p:childTnLst>
                                </p:cTn>
                              </p:par>
                              <p:par>
                                <p:cTn id="23" presetID="18" presetClass="entr" presetSubtype="12"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strips(downLeft)">
                                      <p:cBhvr>
                                        <p:cTn id="25" dur="500"/>
                                        <p:tgtEl>
                                          <p:spTgt spid="28"/>
                                        </p:tgtEl>
                                      </p:cBhvr>
                                    </p:animEffect>
                                  </p:childTnLst>
                                </p:cTn>
                              </p:par>
                              <p:par>
                                <p:cTn id="26" presetID="18" presetClass="entr" presetSubtype="12" fill="hold"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strips(downLeft)">
                                      <p:cBhvr>
                                        <p:cTn id="28" dur="500"/>
                                        <p:tgtEl>
                                          <p:spTgt spid="29"/>
                                        </p:tgtEl>
                                      </p:cBhvr>
                                    </p:animEffect>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ppt_x"/>
                                          </p:val>
                                        </p:tav>
                                        <p:tav tm="100000">
                                          <p:val>
                                            <p:strVal val="#ppt_x"/>
                                          </p:val>
                                        </p:tav>
                                      </p:tavLst>
                                    </p:anim>
                                    <p:anim calcmode="lin" valueType="num">
                                      <p:cBhvr additive="base">
                                        <p:cTn id="60" dur="500" fill="hold"/>
                                        <p:tgtEl>
                                          <p:spTgt spid="4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2" grpId="0"/>
      <p:bldP spid="14" grpId="0"/>
      <p:bldP spid="15" grpId="0"/>
      <p:bldP spid="42" grpId="0" animBg="1"/>
      <p:bldP spid="43" grpId="0"/>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bg1"/>
                </a:solidFill>
                <a:latin typeface="微软雅黑" pitchFamily="34" charset="-122"/>
                <a:ea typeface="微软雅黑" pitchFamily="34" charset="-122"/>
              </a:rPr>
              <a:t>1</a:t>
            </a:r>
            <a:r>
              <a:rPr lang="zh-CN" altLang="en-US" dirty="0" smtClean="0">
                <a:solidFill>
                  <a:schemeClr val="bg1"/>
                </a:solidFill>
                <a:latin typeface="微软雅黑" pitchFamily="34" charset="-122"/>
                <a:ea typeface="微软雅黑" pitchFamily="34" charset="-122"/>
              </a:rPr>
              <a:t>、信息管理系统成果展示</a:t>
            </a:r>
            <a:endParaRPr lang="zh-CN" altLang="en-US" dirty="0"/>
          </a:p>
        </p:txBody>
      </p:sp>
      <p:sp>
        <p:nvSpPr>
          <p:cNvPr id="3" name="内容占位符 2"/>
          <p:cNvSpPr>
            <a:spLocks noGrp="1"/>
          </p:cNvSpPr>
          <p:nvPr>
            <p:ph idx="1"/>
          </p:nvPr>
        </p:nvSpPr>
        <p:spPr/>
        <p:txBody>
          <a:bodyPr/>
          <a:lstStyle/>
          <a:p>
            <a:r>
              <a:rPr lang="zh-CN" altLang="en-US" dirty="0" smtClean="0">
                <a:solidFill>
                  <a:schemeClr val="bg1"/>
                </a:solidFill>
                <a:latin typeface="微软雅黑" pitchFamily="34" charset="-122"/>
                <a:ea typeface="微软雅黑" pitchFamily="34" charset="-122"/>
              </a:rPr>
              <a:t>信息管理系统要为之前的应急接警系统以及值班管理系统提供数据等信息，所以我们选择先完成信息管理系统的设计。</a:t>
            </a:r>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r>
              <a:rPr lang="zh-CN" altLang="en-US" dirty="0" smtClean="0">
                <a:solidFill>
                  <a:schemeClr val="bg1"/>
                </a:solidFill>
                <a:latin typeface="微软雅黑" pitchFamily="34" charset="-122"/>
                <a:ea typeface="微软雅黑" pitchFamily="34" charset="-122"/>
              </a:rPr>
              <a:t>信息管理系统需要</a:t>
            </a:r>
            <a:r>
              <a:rPr lang="zh-CN" altLang="zh-CN" dirty="0" smtClean="0">
                <a:solidFill>
                  <a:schemeClr val="bg1"/>
                </a:solidFill>
                <a:latin typeface="微软雅黑" pitchFamily="34" charset="-122"/>
                <a:ea typeface="微软雅黑" pitchFamily="34" charset="-122"/>
              </a:rPr>
              <a:t>数据库的</a:t>
            </a:r>
            <a:r>
              <a:rPr lang="zh-CN" altLang="en-US" dirty="0" smtClean="0">
                <a:solidFill>
                  <a:schemeClr val="bg1"/>
                </a:solidFill>
                <a:latin typeface="微软雅黑" pitchFamily="34" charset="-122"/>
                <a:ea typeface="微软雅黑" pitchFamily="34" charset="-122"/>
              </a:rPr>
              <a:t>支撑。我们首先建立了数据库，</a:t>
            </a:r>
            <a:r>
              <a:rPr lang="zh-CN" altLang="zh-CN" dirty="0" smtClean="0">
                <a:solidFill>
                  <a:schemeClr val="bg1"/>
                </a:solidFill>
                <a:latin typeface="微软雅黑" pitchFamily="34" charset="-122"/>
                <a:ea typeface="微软雅黑" pitchFamily="34" charset="-122"/>
              </a:rPr>
              <a:t>确定了数据库里面所有的表以及数据类型、类别</a:t>
            </a:r>
            <a:r>
              <a:rPr lang="zh-CN" altLang="en-US" dirty="0" smtClean="0">
                <a:solidFill>
                  <a:schemeClr val="bg1"/>
                </a:solidFill>
                <a:latin typeface="微软雅黑" pitchFamily="34" charset="-122"/>
                <a:ea typeface="微软雅黑" pitchFamily="34" charset="-122"/>
              </a:rPr>
              <a:t>：</a:t>
            </a:r>
            <a:endParaRPr lang="en-US" altLang="zh-CN" dirty="0" smtClean="0">
              <a:solidFill>
                <a:schemeClr val="bg1"/>
              </a:solidFill>
              <a:latin typeface="微软雅黑" pitchFamily="34" charset="-122"/>
              <a:ea typeface="微软雅黑" pitchFamily="34" charset="-122"/>
            </a:endParaRPr>
          </a:p>
          <a:p>
            <a:pPr>
              <a:buNone/>
            </a:pPr>
            <a:r>
              <a:rPr lang="zh-CN" altLang="en-US" dirty="0" smtClean="0">
                <a:solidFill>
                  <a:schemeClr val="bg1"/>
                </a:solidFill>
                <a:latin typeface="微软雅黑" pitchFamily="34" charset="-122"/>
                <a:ea typeface="微软雅黑" pitchFamily="34" charset="-122"/>
              </a:rPr>
              <a:t>（展示数据库</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图</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进行适当的描述）</a:t>
            </a:r>
            <a:endParaRPr lang="en-US" altLang="zh-CN" dirty="0" smtClean="0">
              <a:solidFill>
                <a:schemeClr val="bg1"/>
              </a:solidFill>
              <a:latin typeface="微软雅黑" pitchFamily="34" charset="-122"/>
              <a:ea typeface="微软雅黑" pitchFamily="34" charset="-122"/>
            </a:endParaRPr>
          </a:p>
          <a:p>
            <a:pPr>
              <a:buNone/>
            </a:pPr>
            <a:endParaRPr lang="zh-CN" altLang="zh-CN" dirty="0" smtClean="0">
              <a:solidFill>
                <a:schemeClr val="bg1"/>
              </a:solidFill>
              <a:latin typeface="微软雅黑" pitchFamily="34" charset="-122"/>
              <a:ea typeface="微软雅黑" pitchFamily="34" charset="-122"/>
            </a:endParaRPr>
          </a:p>
          <a:p>
            <a:endParaRPr lang="zh-CN" altLang="en-US" dirty="0"/>
          </a:p>
        </p:txBody>
      </p:sp>
      <p:pic>
        <p:nvPicPr>
          <p:cNvPr id="4" name="图片 3" descr="数据库.jpg"/>
          <p:cNvPicPr>
            <a:picLocks noChangeAspect="1"/>
          </p:cNvPicPr>
          <p:nvPr/>
        </p:nvPicPr>
        <p:blipFill>
          <a:blip r:embed="rId2" cstate="print"/>
          <a:stretch>
            <a:fillRect/>
          </a:stretch>
        </p:blipFill>
        <p:spPr>
          <a:xfrm>
            <a:off x="2421014" y="2652995"/>
            <a:ext cx="6885219" cy="1456970"/>
          </a:xfrm>
          <a:prstGeom prst="rect">
            <a:avLst/>
          </a:prstGeom>
        </p:spPr>
      </p:pic>
      <p:sp>
        <p:nvSpPr>
          <p:cNvPr id="5" name="Freeform 105"/>
          <p:cNvSpPr>
            <a:spLocks noEditPoints="1"/>
          </p:cNvSpPr>
          <p:nvPr/>
        </p:nvSpPr>
        <p:spPr bwMode="auto">
          <a:xfrm>
            <a:off x="9952193" y="392944"/>
            <a:ext cx="873323" cy="86066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29B9A6"/>
          </a:solidFill>
          <a:ln w="9525">
            <a:noFill/>
            <a:round/>
          </a:ln>
        </p:spPr>
        <p:txBody>
          <a:bodyPr vert="horz" wrap="square" lIns="91440" tIns="45720" rIns="91440" bIns="45720" numCol="1" anchor="t" anchorCtr="0" compatLnSpc="1"/>
          <a:lstStyle/>
          <a:p>
            <a:endParaRPr lang="en-US" dirty="0">
              <a:solidFill>
                <a:schemeClr val="accent3">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954" y="1690688"/>
            <a:ext cx="4680046" cy="351679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754" y="1212740"/>
            <a:ext cx="4262651" cy="4472695"/>
          </a:xfrm>
          <a:prstGeom prst="rect">
            <a:avLst/>
          </a:prstGeom>
        </p:spPr>
      </p:pic>
    </p:spTree>
    <p:extLst>
      <p:ext uri="{BB962C8B-B14F-4D97-AF65-F5344CB8AC3E}">
        <p14:creationId xmlns:p14="http://schemas.microsoft.com/office/powerpoint/2010/main" val="419996862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1155" y="569874"/>
            <a:ext cx="10515600" cy="5837750"/>
          </a:xfrm>
        </p:spPr>
        <p:txBody>
          <a:bodyPr/>
          <a:lstStyle/>
          <a:p>
            <a:r>
              <a:rPr lang="zh-CN" altLang="en-US" dirty="0" smtClean="0">
                <a:solidFill>
                  <a:schemeClr val="bg1"/>
                </a:solidFill>
                <a:latin typeface="微软雅黑" pitchFamily="34" charset="-122"/>
                <a:ea typeface="微软雅黑" pitchFamily="34" charset="-122"/>
              </a:rPr>
              <a:t>信息管理系统所需的数据库建立完成后，我们开始设计信息管理系统，下图是我们登录该系统的网页界面。</a:t>
            </a:r>
            <a:endParaRPr lang="zh-CN" altLang="en-US" dirty="0"/>
          </a:p>
        </p:txBody>
      </p:sp>
      <p:pic>
        <p:nvPicPr>
          <p:cNvPr id="4" name="图片 3"/>
          <p:cNvPicPr>
            <a:picLocks noChangeAspect="1"/>
          </p:cNvPicPr>
          <p:nvPr/>
        </p:nvPicPr>
        <p:blipFill>
          <a:blip r:embed="rId2"/>
          <a:stretch>
            <a:fillRect/>
          </a:stretch>
        </p:blipFill>
        <p:spPr>
          <a:xfrm>
            <a:off x="0" y="0"/>
            <a:ext cx="12192000" cy="70774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898</Words>
  <Application>Microsoft Office PowerPoint</Application>
  <PresentationFormat>宽屏</PresentationFormat>
  <Paragraphs>95</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Aharoni</vt:lpstr>
      <vt:lpstr>FontAwesome</vt:lpstr>
      <vt:lpstr>Meiryo UI</vt:lpstr>
      <vt:lpstr>迷你简汉真广标</vt:lpstr>
      <vt:lpstr>宋体</vt:lpstr>
      <vt:lpstr>Microsoft YaHei</vt:lpstr>
      <vt:lpstr>Microsoft YaHei</vt:lpstr>
      <vt:lpstr>Arial</vt:lpstr>
      <vt:lpstr>Calibri</vt:lpstr>
      <vt:lpstr>Calibri Light</vt:lpstr>
      <vt:lpstr>Wingdings</vt:lpstr>
      <vt:lpstr>Office 主题</vt:lpstr>
      <vt:lpstr>PowerPoint 演示文稿</vt:lpstr>
      <vt:lpstr>PowerPoint 演示文稿</vt:lpstr>
      <vt:lpstr>PowerPoint 演示文稿</vt:lpstr>
      <vt:lpstr>项目进展总述</vt:lpstr>
      <vt:lpstr>PowerPoint 演示文稿</vt:lpstr>
      <vt:lpstr>PowerPoint 演示文稿</vt:lpstr>
      <vt:lpstr>1、信息管理系统成果展示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bilin</dc:creator>
  <cp:lastModifiedBy>陈卓然</cp:lastModifiedBy>
  <cp:revision>490</cp:revision>
  <dcterms:created xsi:type="dcterms:W3CDTF">2015-03-19T06:14:00Z</dcterms:created>
  <dcterms:modified xsi:type="dcterms:W3CDTF">2016-11-10T16:16:09Z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2052-10.1.0.5277</vt:lpwstr>
  </property>
</Properties>
</file>